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9" r:id="rId5"/>
    <p:sldId id="259" r:id="rId6"/>
    <p:sldId id="270" r:id="rId7"/>
    <p:sldId id="272" r:id="rId8"/>
    <p:sldId id="271" r:id="rId9"/>
    <p:sldId id="262" r:id="rId10"/>
    <p:sldId id="261" r:id="rId11"/>
    <p:sldId id="263" r:id="rId12"/>
    <p:sldId id="265" r:id="rId13"/>
    <p:sldId id="266" r:id="rId14"/>
    <p:sldId id="267" r:id="rId15"/>
    <p:sldId id="268" r:id="rId16"/>
  </p:sldIdLst>
  <p:sldSz cx="18288000" cy="10287000"/>
  <p:notesSz cx="6858000" cy="9144000"/>
  <p:embeddedFontLst>
    <p:embeddedFont>
      <p:font typeface="Archive" panose="020B0604020202020204" charset="0"/>
      <p:regular r:id="rId18"/>
    </p:embeddedFont>
    <p:embeddedFont>
      <p:font typeface="Clear Sans Bold" panose="020B0604020202020204" charset="0"/>
      <p:regular r:id="rId19"/>
    </p:embeddedFont>
    <p:embeddedFont>
      <p:font typeface="IBM Plex Sans" panose="020B0503050203000203" pitchFamily="34" charset="0"/>
      <p:regular r:id="rId20"/>
      <p:bold r:id="rId21"/>
      <p:italic r:id="rId22"/>
      <p:boldItalic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  <p:embeddedFont>
      <p:font typeface="Open Sans Bold" panose="020B0806030504020204" pitchFamily="34" charset="0"/>
      <p:regular r:id="rId28"/>
      <p:bold r:id="rId29"/>
    </p:embeddedFont>
    <p:embeddedFont>
      <p:font typeface="Telegraf" panose="020B0604020202020204" charset="0"/>
      <p:regular r:id="rId30"/>
    </p:embeddedFont>
    <p:embeddedFont>
      <p:font typeface="Telegraf Bold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61" autoAdjust="0"/>
    <p:restoredTop sz="78503" autoAdjust="0"/>
  </p:normalViewPr>
  <p:slideViewPr>
    <p:cSldViewPr>
      <p:cViewPr>
        <p:scale>
          <a:sx n="37" d="100"/>
          <a:sy n="37" d="100"/>
        </p:scale>
        <p:origin x="93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85E9BE-351B-44A6-A478-B527F0530B99}" type="datetimeFigureOut">
              <a:rPr lang="fr-FR" smtClean="0"/>
              <a:t>18/01/2024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286761-B2E4-4220-AB06-C1988009ED1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1341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86761-B2E4-4220-AB06-C1988009ED17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2734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1072B-2F12-4D4D-95AA-AD72CC2C4AA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6442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1072B-2F12-4D4D-95AA-AD72CC2C4AA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4135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1072B-2F12-4D4D-95AA-AD72CC2C4AA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4794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86761-B2E4-4220-AB06-C1988009ED17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1784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web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188304" y="-1513365"/>
            <a:ext cx="13313729" cy="1331372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C1B1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11948" y="5023788"/>
            <a:ext cx="9704689" cy="1383371"/>
            <a:chOff x="0" y="0"/>
            <a:chExt cx="2004265" cy="2857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04265" cy="285701"/>
            </a:xfrm>
            <a:custGeom>
              <a:avLst/>
              <a:gdLst/>
              <a:ahLst/>
              <a:cxnLst/>
              <a:rect l="l" t="t" r="r" b="b"/>
              <a:pathLst>
                <a:path w="2004265" h="285701">
                  <a:moveTo>
                    <a:pt x="13562" y="0"/>
                  </a:moveTo>
                  <a:lnTo>
                    <a:pt x="1990703" y="0"/>
                  </a:lnTo>
                  <a:cubicBezTo>
                    <a:pt x="1998193" y="0"/>
                    <a:pt x="2004265" y="6072"/>
                    <a:pt x="2004265" y="13562"/>
                  </a:cubicBezTo>
                  <a:lnTo>
                    <a:pt x="2004265" y="272139"/>
                  </a:lnTo>
                  <a:cubicBezTo>
                    <a:pt x="2004265" y="275736"/>
                    <a:pt x="2002836" y="279186"/>
                    <a:pt x="2000293" y="281729"/>
                  </a:cubicBezTo>
                  <a:cubicBezTo>
                    <a:pt x="1997749" y="284272"/>
                    <a:pt x="1994300" y="285701"/>
                    <a:pt x="1990703" y="285701"/>
                  </a:cubicBezTo>
                  <a:lnTo>
                    <a:pt x="13562" y="285701"/>
                  </a:lnTo>
                  <a:cubicBezTo>
                    <a:pt x="6072" y="285701"/>
                    <a:pt x="0" y="279629"/>
                    <a:pt x="0" y="272139"/>
                  </a:cubicBezTo>
                  <a:lnTo>
                    <a:pt x="0" y="13562"/>
                  </a:lnTo>
                  <a:cubicBezTo>
                    <a:pt x="0" y="6072"/>
                    <a:pt x="6072" y="0"/>
                    <a:pt x="13562" y="0"/>
                  </a:cubicBezTo>
                  <a:close/>
                </a:path>
              </a:pathLst>
            </a:custGeom>
            <a:solidFill>
              <a:srgbClr val="FAFAFA"/>
            </a:solidFill>
            <a:ln w="28575" cap="sq">
              <a:solidFill>
                <a:srgbClr val="7C1B1A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004265" cy="3238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Open Sans Extra Bold Bold"/>
                </a:rPr>
                <a:t>Du Concept à la Réalité Virtuelle, Création d'une Application Web de Préinscription pour la Licence Professionnelle à l'EST Safi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 rot="-3270436">
            <a:off x="9315878" y="102642"/>
            <a:ext cx="12098771" cy="6654453"/>
            <a:chOff x="0" y="0"/>
            <a:chExt cx="4060919" cy="2233549"/>
          </a:xfrm>
        </p:grpSpPr>
        <p:sp>
          <p:nvSpPr>
            <p:cNvPr id="8" name="Freeform 8"/>
            <p:cNvSpPr/>
            <p:nvPr/>
          </p:nvSpPr>
          <p:spPr>
            <a:xfrm>
              <a:off x="19050" y="19050"/>
              <a:ext cx="4022947" cy="2195449"/>
            </a:xfrm>
            <a:custGeom>
              <a:avLst/>
              <a:gdLst/>
              <a:ahLst/>
              <a:cxnLst/>
              <a:rect l="l" t="t" r="r" b="b"/>
              <a:pathLst>
                <a:path w="4022947" h="2195449">
                  <a:moveTo>
                    <a:pt x="2925031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2925158" y="0"/>
                  </a:lnTo>
                  <a:cubicBezTo>
                    <a:pt x="3531457" y="0"/>
                    <a:pt x="4022947" y="491490"/>
                    <a:pt x="4022947" y="1097788"/>
                  </a:cubicBezTo>
                  <a:cubicBezTo>
                    <a:pt x="4022820" y="1703959"/>
                    <a:pt x="3531329" y="2195449"/>
                    <a:pt x="2925031" y="2195449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4060920" cy="2233549"/>
            </a:xfrm>
            <a:custGeom>
              <a:avLst/>
              <a:gdLst/>
              <a:ahLst/>
              <a:cxnLst/>
              <a:rect l="l" t="t" r="r" b="b"/>
              <a:pathLst>
                <a:path w="4060920" h="2233549">
                  <a:moveTo>
                    <a:pt x="2944081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2944208" y="0"/>
                  </a:lnTo>
                  <a:cubicBezTo>
                    <a:pt x="3559904" y="0"/>
                    <a:pt x="4060920" y="501015"/>
                    <a:pt x="4060920" y="1116838"/>
                  </a:cubicBezTo>
                  <a:cubicBezTo>
                    <a:pt x="4060920" y="1732534"/>
                    <a:pt x="3559904" y="2233549"/>
                    <a:pt x="2944081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2944208" y="2195576"/>
                  </a:lnTo>
                  <a:cubicBezTo>
                    <a:pt x="3538950" y="2195576"/>
                    <a:pt x="4022947" y="1711706"/>
                    <a:pt x="4022947" y="1116838"/>
                  </a:cubicBezTo>
                  <a:cubicBezTo>
                    <a:pt x="4022820" y="521970"/>
                    <a:pt x="3538949" y="38100"/>
                    <a:pt x="2944081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F1EEEE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-260422" y="66924"/>
            <a:ext cx="4280861" cy="2236844"/>
          </a:xfrm>
          <a:custGeom>
            <a:avLst/>
            <a:gdLst/>
            <a:ahLst/>
            <a:cxnLst/>
            <a:rect l="l" t="t" r="r" b="b"/>
            <a:pathLst>
              <a:path w="4280861" h="2236844">
                <a:moveTo>
                  <a:pt x="0" y="0"/>
                </a:moveTo>
                <a:lnTo>
                  <a:pt x="4280861" y="0"/>
                </a:lnTo>
                <a:lnTo>
                  <a:pt x="4280861" y="2236844"/>
                </a:lnTo>
                <a:lnTo>
                  <a:pt x="0" y="22368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04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-260422" y="4363733"/>
            <a:ext cx="10477059" cy="1320110"/>
            <a:chOff x="0" y="0"/>
            <a:chExt cx="13969413" cy="176014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57150"/>
              <a:ext cx="13810840" cy="8011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87"/>
                </a:lnSpc>
              </a:pPr>
              <a:r>
                <a:rPr lang="en-US" sz="3713" spc="-233">
                  <a:solidFill>
                    <a:srgbClr val="000000"/>
                  </a:solidFill>
                  <a:latin typeface="Clear Sans Bold"/>
                </a:rPr>
                <a:t>INSCRIPTION FACILITÉE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58573" y="1264847"/>
              <a:ext cx="13810840" cy="495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62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45172" y="7912648"/>
            <a:ext cx="4927600" cy="1051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67"/>
              </a:lnSpc>
            </a:pPr>
            <a:r>
              <a:rPr lang="en-US" sz="2333" u="sng" dirty="0" err="1">
                <a:solidFill>
                  <a:srgbClr val="000000"/>
                </a:solidFill>
                <a:latin typeface="Open Sans Bold"/>
              </a:rPr>
              <a:t>Réalisé</a:t>
            </a:r>
            <a:r>
              <a:rPr lang="en-US" sz="2333" u="sng" dirty="0">
                <a:solidFill>
                  <a:srgbClr val="000000"/>
                </a:solidFill>
                <a:latin typeface="Open Sans Bold"/>
              </a:rPr>
              <a:t> par :</a:t>
            </a:r>
          </a:p>
          <a:p>
            <a:pPr algn="ctr">
              <a:lnSpc>
                <a:spcPts val="2567"/>
              </a:lnSpc>
            </a:pPr>
            <a:r>
              <a:rPr lang="en-US" sz="1833" dirty="0">
                <a:solidFill>
                  <a:srgbClr val="000000"/>
                </a:solidFill>
                <a:latin typeface="Open Sans"/>
              </a:rPr>
              <a:t>                  LEMKHARBECH Yahya</a:t>
            </a:r>
          </a:p>
          <a:p>
            <a:pPr algn="ctr">
              <a:lnSpc>
                <a:spcPts val="2567"/>
              </a:lnSpc>
            </a:pPr>
            <a:r>
              <a:rPr lang="en-US" sz="1833" dirty="0">
                <a:solidFill>
                  <a:srgbClr val="000000"/>
                </a:solidFill>
                <a:latin typeface="Open Sans"/>
              </a:rPr>
              <a:t>                              EL AOUMARI </a:t>
            </a:r>
            <a:r>
              <a:rPr lang="en-US" sz="1833" dirty="0" err="1">
                <a:solidFill>
                  <a:srgbClr val="000000"/>
                </a:solidFill>
                <a:latin typeface="Open Sans"/>
              </a:rPr>
              <a:t>Abdelmoughith</a:t>
            </a:r>
            <a:endParaRPr lang="en-US" sz="1833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851639" y="7912648"/>
            <a:ext cx="5072062" cy="1375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67"/>
              </a:lnSpc>
            </a:pPr>
            <a:r>
              <a:rPr lang="en-US" sz="2333" u="sng">
                <a:solidFill>
                  <a:srgbClr val="000000"/>
                </a:solidFill>
                <a:latin typeface="Open Sans Bold"/>
              </a:rPr>
              <a:t>Encadré par :</a:t>
            </a:r>
          </a:p>
          <a:p>
            <a:pPr algn="ctr">
              <a:lnSpc>
                <a:spcPts val="2567"/>
              </a:lnSpc>
            </a:pPr>
            <a:r>
              <a:rPr lang="en-US" sz="1833">
                <a:solidFill>
                  <a:srgbClr val="000000"/>
                </a:solidFill>
                <a:latin typeface="Open Sans"/>
              </a:rPr>
              <a:t>                            Mme. Arhid Khadija</a:t>
            </a:r>
          </a:p>
          <a:p>
            <a:pPr algn="ctr">
              <a:lnSpc>
                <a:spcPts val="2567"/>
              </a:lnSpc>
            </a:pPr>
            <a:r>
              <a:rPr lang="en-US" sz="1833">
                <a:solidFill>
                  <a:srgbClr val="000000"/>
                </a:solidFill>
                <a:latin typeface="Open Sans"/>
              </a:rPr>
              <a:t>                                      M. CHEKRY Abderrahman</a:t>
            </a:r>
          </a:p>
          <a:p>
            <a:pPr algn="ctr">
              <a:lnSpc>
                <a:spcPts val="2567"/>
              </a:lnSpc>
            </a:pPr>
            <a:endParaRPr lang="en-US" sz="1833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020439" y="431409"/>
            <a:ext cx="8397643" cy="1151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0"/>
              </a:lnSpc>
            </a:pPr>
            <a:r>
              <a:rPr lang="en-US" sz="2312">
                <a:solidFill>
                  <a:srgbClr val="000000"/>
                </a:solidFill>
                <a:latin typeface="Telegraf Bold"/>
              </a:rPr>
              <a:t>Département </a:t>
            </a:r>
            <a:r>
              <a:rPr lang="en-US" sz="2312">
                <a:solidFill>
                  <a:srgbClr val="000000"/>
                </a:solidFill>
                <a:latin typeface="Telegraf"/>
              </a:rPr>
              <a:t>: Informatique</a:t>
            </a:r>
          </a:p>
          <a:p>
            <a:pPr algn="ctr">
              <a:lnSpc>
                <a:spcPts val="4670"/>
              </a:lnSpc>
            </a:pPr>
            <a:r>
              <a:rPr lang="en-US" sz="2312">
                <a:solidFill>
                  <a:srgbClr val="000000"/>
                </a:solidFill>
                <a:latin typeface="Telegraf Bold"/>
              </a:rPr>
              <a:t>Filière </a:t>
            </a:r>
            <a:r>
              <a:rPr lang="en-US" sz="2312">
                <a:solidFill>
                  <a:srgbClr val="000000"/>
                </a:solidFill>
                <a:latin typeface="Telegraf"/>
              </a:rPr>
              <a:t>: LP Ingénierie des Systèmes d’information et Réseaux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630642" y="9462868"/>
            <a:ext cx="3865439" cy="477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0"/>
              </a:lnSpc>
              <a:spcBef>
                <a:spcPct val="0"/>
              </a:spcBef>
            </a:pPr>
            <a:r>
              <a:rPr lang="en-US" sz="2593">
                <a:solidFill>
                  <a:srgbClr val="000000"/>
                </a:solidFill>
                <a:latin typeface="Telegraf"/>
              </a:rPr>
              <a:t>A.U: 2023-2024</a:t>
            </a:r>
          </a:p>
        </p:txBody>
      </p:sp>
      <p:sp>
        <p:nvSpPr>
          <p:cNvPr id="18" name="Freeform 18"/>
          <p:cNvSpPr/>
          <p:nvPr/>
        </p:nvSpPr>
        <p:spPr>
          <a:xfrm>
            <a:off x="12322745" y="2303768"/>
            <a:ext cx="4972931" cy="2805597"/>
          </a:xfrm>
          <a:custGeom>
            <a:avLst/>
            <a:gdLst/>
            <a:ahLst/>
            <a:cxnLst/>
            <a:rect l="l" t="t" r="r" b="b"/>
            <a:pathLst>
              <a:path w="4972931" h="2805597">
                <a:moveTo>
                  <a:pt x="0" y="0"/>
                </a:moveTo>
                <a:lnTo>
                  <a:pt x="4972931" y="0"/>
                </a:lnTo>
                <a:lnTo>
                  <a:pt x="4972931" y="2805597"/>
                </a:lnTo>
                <a:lnTo>
                  <a:pt x="0" y="28055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414" r="-13877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162971" y="2130968"/>
            <a:ext cx="5292479" cy="4465529"/>
          </a:xfrm>
          <a:custGeom>
            <a:avLst/>
            <a:gdLst/>
            <a:ahLst/>
            <a:cxnLst/>
            <a:rect l="l" t="t" r="r" b="b"/>
            <a:pathLst>
              <a:path w="5292479" h="4465529">
                <a:moveTo>
                  <a:pt x="0" y="0"/>
                </a:moveTo>
                <a:lnTo>
                  <a:pt x="5292478" y="0"/>
                </a:lnTo>
                <a:lnTo>
                  <a:pt x="5292478" y="4465529"/>
                </a:lnTo>
                <a:lnTo>
                  <a:pt x="0" y="44655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1207104" y="4070941"/>
            <a:ext cx="2773256" cy="4086852"/>
          </a:xfrm>
          <a:custGeom>
            <a:avLst/>
            <a:gdLst/>
            <a:ahLst/>
            <a:cxnLst/>
            <a:rect l="l" t="t" r="r" b="b"/>
            <a:pathLst>
              <a:path w="2773256" h="4086852">
                <a:moveTo>
                  <a:pt x="0" y="0"/>
                </a:moveTo>
                <a:lnTo>
                  <a:pt x="2773257" y="0"/>
                </a:lnTo>
                <a:lnTo>
                  <a:pt x="2773257" y="4086852"/>
                </a:lnTo>
                <a:lnTo>
                  <a:pt x="0" y="40868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3818" b="-8949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1831344" y="4409349"/>
            <a:ext cx="1556169" cy="3387664"/>
          </a:xfrm>
          <a:custGeom>
            <a:avLst/>
            <a:gdLst/>
            <a:ahLst/>
            <a:cxnLst/>
            <a:rect l="l" t="t" r="r" b="b"/>
            <a:pathLst>
              <a:path w="1556169" h="3387664">
                <a:moveTo>
                  <a:pt x="0" y="0"/>
                </a:moveTo>
                <a:lnTo>
                  <a:pt x="1556169" y="0"/>
                </a:lnTo>
                <a:lnTo>
                  <a:pt x="1556169" y="3387664"/>
                </a:lnTo>
                <a:lnTo>
                  <a:pt x="0" y="33876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05" t="-1323" r="-605" b="-1397"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  <a:ln w="38100" cap="sq">
              <a:solidFill>
                <a:srgbClr val="C11A03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  <a:ln w="38100" cap="sq">
              <a:solidFill>
                <a:srgbClr val="C11A03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176788"/>
            <a:ext cx="12464782" cy="851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7C1B1A"/>
                </a:solidFill>
                <a:latin typeface="Telegraf Bold"/>
              </a:rPr>
              <a:t>2.2 Modèle Conceptuel de Données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3831" y="847725"/>
            <a:ext cx="5521440" cy="602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0"/>
              </a:lnSpc>
              <a:spcBef>
                <a:spcPct val="0"/>
              </a:spcBef>
            </a:pPr>
            <a:r>
              <a:rPr lang="en-US" sz="3593" dirty="0">
                <a:solidFill>
                  <a:srgbClr val="000000"/>
                </a:solidFill>
                <a:latin typeface="Telegraf"/>
              </a:rPr>
              <a:t>2.2.2 Candidatures</a:t>
            </a:r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8EF5BE1E-4DF8-2688-770C-94DE7FA9DFA1}"/>
              </a:ext>
            </a:extLst>
          </p:cNvPr>
          <p:cNvSpPr/>
          <p:nvPr/>
        </p:nvSpPr>
        <p:spPr>
          <a:xfrm>
            <a:off x="1375308" y="1512975"/>
            <a:ext cx="15095969" cy="8286788"/>
          </a:xfrm>
          <a:custGeom>
            <a:avLst/>
            <a:gdLst/>
            <a:ahLst/>
            <a:cxnLst/>
            <a:rect l="l" t="t" r="r" b="b"/>
            <a:pathLst>
              <a:path w="15095969" h="8286788">
                <a:moveTo>
                  <a:pt x="0" y="0"/>
                </a:moveTo>
                <a:lnTo>
                  <a:pt x="15095969" y="0"/>
                </a:lnTo>
                <a:lnTo>
                  <a:pt x="15095969" y="8286788"/>
                </a:lnTo>
                <a:lnTo>
                  <a:pt x="0" y="8286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72773" y="3729254"/>
            <a:ext cx="9283384" cy="2307272"/>
            <a:chOff x="0" y="0"/>
            <a:chExt cx="1419439" cy="3527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9439" cy="352784"/>
            </a:xfrm>
            <a:custGeom>
              <a:avLst/>
              <a:gdLst/>
              <a:ahLst/>
              <a:cxnLst/>
              <a:rect l="l" t="t" r="r" b="b"/>
              <a:pathLst>
                <a:path w="1419439" h="352784">
                  <a:moveTo>
                    <a:pt x="14177" y="0"/>
                  </a:moveTo>
                  <a:lnTo>
                    <a:pt x="1405262" y="0"/>
                  </a:lnTo>
                  <a:cubicBezTo>
                    <a:pt x="1409022" y="0"/>
                    <a:pt x="1412628" y="1494"/>
                    <a:pt x="1415287" y="4152"/>
                  </a:cubicBezTo>
                  <a:cubicBezTo>
                    <a:pt x="1417946" y="6811"/>
                    <a:pt x="1419439" y="10417"/>
                    <a:pt x="1419439" y="14177"/>
                  </a:cubicBezTo>
                  <a:lnTo>
                    <a:pt x="1419439" y="338607"/>
                  </a:lnTo>
                  <a:cubicBezTo>
                    <a:pt x="1419439" y="342367"/>
                    <a:pt x="1417946" y="345973"/>
                    <a:pt x="1415287" y="348632"/>
                  </a:cubicBezTo>
                  <a:cubicBezTo>
                    <a:pt x="1412628" y="351291"/>
                    <a:pt x="1409022" y="352784"/>
                    <a:pt x="1405262" y="352784"/>
                  </a:cubicBezTo>
                  <a:lnTo>
                    <a:pt x="14177" y="352784"/>
                  </a:lnTo>
                  <a:cubicBezTo>
                    <a:pt x="10417" y="352784"/>
                    <a:pt x="6811" y="351291"/>
                    <a:pt x="4152" y="348632"/>
                  </a:cubicBezTo>
                  <a:cubicBezTo>
                    <a:pt x="1494" y="345973"/>
                    <a:pt x="0" y="342367"/>
                    <a:pt x="0" y="338607"/>
                  </a:cubicBezTo>
                  <a:lnTo>
                    <a:pt x="0" y="14177"/>
                  </a:lnTo>
                  <a:cubicBezTo>
                    <a:pt x="0" y="10417"/>
                    <a:pt x="1494" y="6811"/>
                    <a:pt x="4152" y="4152"/>
                  </a:cubicBezTo>
                  <a:cubicBezTo>
                    <a:pt x="6811" y="1494"/>
                    <a:pt x="10417" y="0"/>
                    <a:pt x="14177" y="0"/>
                  </a:cubicBezTo>
                  <a:close/>
                </a:path>
              </a:pathLst>
            </a:custGeom>
            <a:solidFill>
              <a:srgbClr val="FAFAFA"/>
            </a:solidFill>
            <a:ln w="28575" cap="sq">
              <a:solidFill>
                <a:srgbClr val="7C1B1A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419439" cy="3813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42991" y="0"/>
                  </a:moveTo>
                  <a:lnTo>
                    <a:pt x="554215" y="0"/>
                  </a:lnTo>
                  <a:cubicBezTo>
                    <a:pt x="577959" y="0"/>
                    <a:pt x="597206" y="19248"/>
                    <a:pt x="597206" y="42991"/>
                  </a:cubicBezTo>
                  <a:lnTo>
                    <a:pt x="597206" y="3180922"/>
                  </a:lnTo>
                  <a:cubicBezTo>
                    <a:pt x="597206" y="3192324"/>
                    <a:pt x="592677" y="3203259"/>
                    <a:pt x="584615" y="3211322"/>
                  </a:cubicBezTo>
                  <a:cubicBezTo>
                    <a:pt x="576552" y="3219384"/>
                    <a:pt x="565617" y="3223913"/>
                    <a:pt x="554215" y="3223913"/>
                  </a:cubicBezTo>
                  <a:lnTo>
                    <a:pt x="42991" y="3223913"/>
                  </a:lnTo>
                  <a:cubicBezTo>
                    <a:pt x="19248" y="3223913"/>
                    <a:pt x="0" y="3204666"/>
                    <a:pt x="0" y="3180922"/>
                  </a:cubicBezTo>
                  <a:lnTo>
                    <a:pt x="0" y="42991"/>
                  </a:lnTo>
                  <a:cubicBezTo>
                    <a:pt x="0" y="19248"/>
                    <a:pt x="19248" y="0"/>
                    <a:pt x="42991" y="0"/>
                  </a:cubicBez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  <a:ln w="38100" cap="sq">
              <a:solidFill>
                <a:srgbClr val="C11A03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marL="0" lvl="0" indent="0"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42991" y="0"/>
                  </a:moveTo>
                  <a:lnTo>
                    <a:pt x="554215" y="0"/>
                  </a:lnTo>
                  <a:cubicBezTo>
                    <a:pt x="577959" y="0"/>
                    <a:pt x="597206" y="19248"/>
                    <a:pt x="597206" y="42991"/>
                  </a:cubicBezTo>
                  <a:lnTo>
                    <a:pt x="597206" y="3055800"/>
                  </a:lnTo>
                  <a:cubicBezTo>
                    <a:pt x="597206" y="3079544"/>
                    <a:pt x="577959" y="3098791"/>
                    <a:pt x="554215" y="3098791"/>
                  </a:cubicBezTo>
                  <a:lnTo>
                    <a:pt x="42991" y="3098791"/>
                  </a:lnTo>
                  <a:cubicBezTo>
                    <a:pt x="31589" y="3098791"/>
                    <a:pt x="20654" y="3094262"/>
                    <a:pt x="12592" y="3086200"/>
                  </a:cubicBezTo>
                  <a:cubicBezTo>
                    <a:pt x="4529" y="3078137"/>
                    <a:pt x="0" y="3067203"/>
                    <a:pt x="0" y="3055800"/>
                  </a:cubicBezTo>
                  <a:lnTo>
                    <a:pt x="0" y="42991"/>
                  </a:lnTo>
                  <a:cubicBezTo>
                    <a:pt x="0" y="19248"/>
                    <a:pt x="19248" y="0"/>
                    <a:pt x="42991" y="0"/>
                  </a:cubicBez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  <a:ln w="38100" cap="sq">
              <a:solidFill>
                <a:srgbClr val="C11A03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015140" y="5027944"/>
            <a:ext cx="10518155" cy="10518113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4999" r="-24999"/>
              </a:stretch>
            </a:blipFill>
            <a:ln w="38100" cap="sq">
              <a:solidFill>
                <a:srgbClr val="C11A03"/>
              </a:solidFill>
              <a:prstDash val="solid"/>
              <a:miter/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11800842" y="5813625"/>
            <a:ext cx="8946750" cy="894675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4524129" y="-3792316"/>
            <a:ext cx="10518155" cy="10518113"/>
            <a:chOff x="0" y="0"/>
            <a:chExt cx="6350000" cy="634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4906" r="-24906"/>
              </a:stretch>
            </a:blipFill>
            <a:ln w="38100" cap="sq">
              <a:solidFill>
                <a:srgbClr val="C11A03"/>
              </a:solidFill>
              <a:prstDash val="solid"/>
              <a:miter/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-3738427" y="-3006635"/>
            <a:ext cx="8946750" cy="8946750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5703967" y="4498582"/>
            <a:ext cx="7793262" cy="154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6"/>
              </a:lnSpc>
              <a:spcBef>
                <a:spcPct val="0"/>
              </a:spcBef>
            </a:pPr>
            <a:r>
              <a:rPr lang="en-US" sz="4326">
                <a:solidFill>
                  <a:srgbClr val="000000"/>
                </a:solidFill>
                <a:latin typeface="Telegraf"/>
              </a:rPr>
              <a:t>Technologies et Présentation de l'Application</a:t>
            </a:r>
          </a:p>
        </p:txBody>
      </p:sp>
      <p:sp>
        <p:nvSpPr>
          <p:cNvPr id="22" name="Freeform 22"/>
          <p:cNvSpPr/>
          <p:nvPr/>
        </p:nvSpPr>
        <p:spPr>
          <a:xfrm>
            <a:off x="4067426" y="3633090"/>
            <a:ext cx="1926599" cy="1926599"/>
          </a:xfrm>
          <a:custGeom>
            <a:avLst/>
            <a:gdLst/>
            <a:ahLst/>
            <a:cxnLst/>
            <a:rect l="l" t="t" r="r" b="b"/>
            <a:pathLst>
              <a:path w="1926599" h="1926599">
                <a:moveTo>
                  <a:pt x="0" y="0"/>
                </a:moveTo>
                <a:lnTo>
                  <a:pt x="1926600" y="0"/>
                </a:lnTo>
                <a:lnTo>
                  <a:pt x="1926600" y="1926599"/>
                </a:lnTo>
                <a:lnTo>
                  <a:pt x="0" y="1926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4252211" y="3817875"/>
            <a:ext cx="1557029" cy="1557029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C1B1A"/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4357484" y="3784937"/>
            <a:ext cx="1346483" cy="1394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5"/>
              </a:lnSpc>
              <a:spcBef>
                <a:spcPct val="0"/>
              </a:spcBef>
            </a:pPr>
            <a:r>
              <a:rPr lang="en-US" sz="7703">
                <a:solidFill>
                  <a:srgbClr val="FFFFFF"/>
                </a:solidFill>
                <a:latin typeface="Telegraf Bold"/>
              </a:rPr>
              <a:t>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434748" y="3655950"/>
            <a:ext cx="4028103" cy="100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82"/>
              </a:lnSpc>
              <a:spcBef>
                <a:spcPct val="0"/>
              </a:spcBef>
            </a:pPr>
            <a:r>
              <a:rPr lang="en-US" sz="5558">
                <a:solidFill>
                  <a:srgbClr val="7C1B1A"/>
                </a:solidFill>
                <a:latin typeface="Telegraf Bold"/>
              </a:rPr>
              <a:t>Réalisation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14600" y="2278345"/>
            <a:ext cx="2439317" cy="2439317"/>
          </a:xfrm>
          <a:custGeom>
            <a:avLst/>
            <a:gdLst/>
            <a:ahLst/>
            <a:cxnLst/>
            <a:rect l="l" t="t" r="r" b="b"/>
            <a:pathLst>
              <a:path w="2439317" h="2439317">
                <a:moveTo>
                  <a:pt x="0" y="0"/>
                </a:moveTo>
                <a:lnTo>
                  <a:pt x="2439317" y="0"/>
                </a:lnTo>
                <a:lnTo>
                  <a:pt x="2439317" y="2439318"/>
                </a:lnTo>
                <a:lnTo>
                  <a:pt x="0" y="24393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618605" y="2246360"/>
            <a:ext cx="2439353" cy="2439353"/>
          </a:xfrm>
          <a:custGeom>
            <a:avLst/>
            <a:gdLst/>
            <a:ahLst/>
            <a:cxnLst/>
            <a:rect l="l" t="t" r="r" b="b"/>
            <a:pathLst>
              <a:path w="2439353" h="2439353">
                <a:moveTo>
                  <a:pt x="0" y="0"/>
                </a:moveTo>
                <a:lnTo>
                  <a:pt x="2439352" y="0"/>
                </a:lnTo>
                <a:lnTo>
                  <a:pt x="2439352" y="2439353"/>
                </a:lnTo>
                <a:lnTo>
                  <a:pt x="0" y="24393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7149" b="-714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863648" y="2616650"/>
            <a:ext cx="2683273" cy="2137674"/>
          </a:xfrm>
          <a:custGeom>
            <a:avLst/>
            <a:gdLst/>
            <a:ahLst/>
            <a:cxnLst/>
            <a:rect l="l" t="t" r="r" b="b"/>
            <a:pathLst>
              <a:path w="2683273" h="2137674">
                <a:moveTo>
                  <a:pt x="0" y="0"/>
                </a:moveTo>
                <a:lnTo>
                  <a:pt x="2683273" y="0"/>
                </a:lnTo>
                <a:lnTo>
                  <a:pt x="2683273" y="2137675"/>
                </a:lnTo>
                <a:lnTo>
                  <a:pt x="0" y="21376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115851" y="1786165"/>
            <a:ext cx="3340801" cy="3340801"/>
          </a:xfrm>
          <a:custGeom>
            <a:avLst/>
            <a:gdLst/>
            <a:ahLst/>
            <a:cxnLst/>
            <a:rect l="l" t="t" r="r" b="b"/>
            <a:pathLst>
              <a:path w="3340801" h="3340801">
                <a:moveTo>
                  <a:pt x="0" y="0"/>
                </a:moveTo>
                <a:lnTo>
                  <a:pt x="3340801" y="0"/>
                </a:lnTo>
                <a:lnTo>
                  <a:pt x="3340801" y="3340801"/>
                </a:lnTo>
                <a:lnTo>
                  <a:pt x="0" y="33408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093837" y="5753100"/>
            <a:ext cx="3273593" cy="3164474"/>
          </a:xfrm>
          <a:custGeom>
            <a:avLst/>
            <a:gdLst/>
            <a:ahLst/>
            <a:cxnLst/>
            <a:rect l="l" t="t" r="r" b="b"/>
            <a:pathLst>
              <a:path w="3273593" h="3164474">
                <a:moveTo>
                  <a:pt x="0" y="0"/>
                </a:moveTo>
                <a:lnTo>
                  <a:pt x="3273594" y="0"/>
                </a:lnTo>
                <a:lnTo>
                  <a:pt x="3273594" y="3164473"/>
                </a:lnTo>
                <a:lnTo>
                  <a:pt x="0" y="31644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899956" y="6088844"/>
            <a:ext cx="2683273" cy="2683273"/>
          </a:xfrm>
          <a:custGeom>
            <a:avLst/>
            <a:gdLst/>
            <a:ahLst/>
            <a:cxnLst/>
            <a:rect l="l" t="t" r="r" b="b"/>
            <a:pathLst>
              <a:path w="2683273" h="2683273">
                <a:moveTo>
                  <a:pt x="0" y="0"/>
                </a:moveTo>
                <a:lnTo>
                  <a:pt x="2683273" y="0"/>
                </a:lnTo>
                <a:lnTo>
                  <a:pt x="2683273" y="2683273"/>
                </a:lnTo>
                <a:lnTo>
                  <a:pt x="0" y="26832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-42287"/>
            <a:ext cx="10553583" cy="851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7C1B1A"/>
                </a:solidFill>
                <a:latin typeface="Telegraf Bold"/>
              </a:rPr>
              <a:t>3.1 Outils et Technologies utilisées 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96112" y="771525"/>
            <a:ext cx="7228914" cy="651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0"/>
              </a:lnSpc>
              <a:spcBef>
                <a:spcPct val="0"/>
              </a:spcBef>
            </a:pPr>
            <a:r>
              <a:rPr lang="en-US" sz="3593" dirty="0">
                <a:solidFill>
                  <a:srgbClr val="000000"/>
                </a:solidFill>
                <a:latin typeface="Telegraf"/>
              </a:rPr>
              <a:t>3.1.1  Technologies </a:t>
            </a:r>
            <a:r>
              <a:rPr lang="en-US" sz="3593" dirty="0" err="1">
                <a:solidFill>
                  <a:srgbClr val="000000"/>
                </a:solidFill>
                <a:latin typeface="Telegraf"/>
              </a:rPr>
              <a:t>utilisées</a:t>
            </a:r>
            <a:r>
              <a:rPr lang="en-US" sz="3593" dirty="0">
                <a:solidFill>
                  <a:srgbClr val="000000"/>
                </a:solidFill>
                <a:latin typeface="Telegraf"/>
              </a:rPr>
              <a:t> 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00237" y="4304677"/>
            <a:ext cx="3928466" cy="2843227"/>
          </a:xfrm>
          <a:custGeom>
            <a:avLst/>
            <a:gdLst/>
            <a:ahLst/>
            <a:cxnLst/>
            <a:rect l="l" t="t" r="r" b="b"/>
            <a:pathLst>
              <a:path w="3928466" h="2843227">
                <a:moveTo>
                  <a:pt x="0" y="0"/>
                </a:moveTo>
                <a:lnTo>
                  <a:pt x="3928465" y="0"/>
                </a:lnTo>
                <a:lnTo>
                  <a:pt x="3928465" y="2843227"/>
                </a:lnTo>
                <a:lnTo>
                  <a:pt x="0" y="2843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781050"/>
            <a:ext cx="10553583" cy="851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7C1B1A"/>
                </a:solidFill>
                <a:latin typeface="Telegraf Bold"/>
              </a:rPr>
              <a:t>3.2 L’Application Réalisée</a:t>
            </a:r>
          </a:p>
        </p:txBody>
      </p:sp>
      <p:sp>
        <p:nvSpPr>
          <p:cNvPr id="4" name="Freeform 4"/>
          <p:cNvSpPr/>
          <p:nvPr/>
        </p:nvSpPr>
        <p:spPr>
          <a:xfrm>
            <a:off x="9954895" y="2827643"/>
            <a:ext cx="4972931" cy="2805597"/>
          </a:xfrm>
          <a:custGeom>
            <a:avLst/>
            <a:gdLst/>
            <a:ahLst/>
            <a:cxnLst/>
            <a:rect l="l" t="t" r="r" b="b"/>
            <a:pathLst>
              <a:path w="4972931" h="2805597">
                <a:moveTo>
                  <a:pt x="0" y="0"/>
                </a:moveTo>
                <a:lnTo>
                  <a:pt x="4972931" y="0"/>
                </a:lnTo>
                <a:lnTo>
                  <a:pt x="4972931" y="2805597"/>
                </a:lnTo>
                <a:lnTo>
                  <a:pt x="0" y="28055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414" r="-1387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795121" y="2654843"/>
            <a:ext cx="5292479" cy="4465529"/>
          </a:xfrm>
          <a:custGeom>
            <a:avLst/>
            <a:gdLst/>
            <a:ahLst/>
            <a:cxnLst/>
            <a:rect l="l" t="t" r="r" b="b"/>
            <a:pathLst>
              <a:path w="5292479" h="4465529">
                <a:moveTo>
                  <a:pt x="0" y="0"/>
                </a:moveTo>
                <a:lnTo>
                  <a:pt x="5292479" y="0"/>
                </a:lnTo>
                <a:lnTo>
                  <a:pt x="5292479" y="4465529"/>
                </a:lnTo>
                <a:lnTo>
                  <a:pt x="0" y="44655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839255" y="4594816"/>
            <a:ext cx="2773256" cy="4086852"/>
          </a:xfrm>
          <a:custGeom>
            <a:avLst/>
            <a:gdLst/>
            <a:ahLst/>
            <a:cxnLst/>
            <a:rect l="l" t="t" r="r" b="b"/>
            <a:pathLst>
              <a:path w="2773256" h="4086852">
                <a:moveTo>
                  <a:pt x="0" y="0"/>
                </a:moveTo>
                <a:lnTo>
                  <a:pt x="2773256" y="0"/>
                </a:lnTo>
                <a:lnTo>
                  <a:pt x="2773256" y="4086852"/>
                </a:lnTo>
                <a:lnTo>
                  <a:pt x="0" y="40868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3818" b="-8949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463494" y="4933224"/>
            <a:ext cx="1556169" cy="3387664"/>
          </a:xfrm>
          <a:custGeom>
            <a:avLst/>
            <a:gdLst/>
            <a:ahLst/>
            <a:cxnLst/>
            <a:rect l="l" t="t" r="r" b="b"/>
            <a:pathLst>
              <a:path w="1556169" h="3387664">
                <a:moveTo>
                  <a:pt x="0" y="0"/>
                </a:moveTo>
                <a:lnTo>
                  <a:pt x="1556169" y="0"/>
                </a:lnTo>
                <a:lnTo>
                  <a:pt x="1556169" y="3387664"/>
                </a:lnTo>
                <a:lnTo>
                  <a:pt x="0" y="33876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05" t="-1323" r="-605" b="-1397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  <a:ln w="38100" cap="sq">
              <a:solidFill>
                <a:srgbClr val="C11A03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  <a:ln w="38100" cap="sq">
              <a:solidFill>
                <a:srgbClr val="C11A03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015140" y="5027944"/>
            <a:ext cx="10518155" cy="10518113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471" r="-25471"/>
              </a:stretch>
            </a:blipFill>
            <a:ln w="38100" cap="sq">
              <a:solidFill>
                <a:srgbClr val="C11A03"/>
              </a:solidFill>
              <a:prstDash val="solid"/>
              <a:miter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11800842" y="5813625"/>
            <a:ext cx="8946750" cy="894675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4524129" y="-3792316"/>
            <a:ext cx="10518155" cy="10518113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5471" r="-25471"/>
              </a:stretch>
            </a:blipFill>
            <a:ln w="38100" cap="sq">
              <a:solidFill>
                <a:srgbClr val="C11A03"/>
              </a:solidFill>
              <a:prstDash val="solid"/>
              <a:miter/>
            </a:ln>
          </p:spPr>
        </p:sp>
      </p:grpSp>
      <p:grpSp>
        <p:nvGrpSpPr>
          <p:cNvPr id="15" name="Group 15"/>
          <p:cNvGrpSpPr/>
          <p:nvPr/>
        </p:nvGrpSpPr>
        <p:grpSpPr>
          <a:xfrm>
            <a:off x="-3738427" y="-3006635"/>
            <a:ext cx="8946750" cy="894675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905658" y="3821647"/>
            <a:ext cx="7360747" cy="1645650"/>
            <a:chOff x="0" y="0"/>
            <a:chExt cx="1125466" cy="25162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25466" cy="251622"/>
            </a:xfrm>
            <a:custGeom>
              <a:avLst/>
              <a:gdLst/>
              <a:ahLst/>
              <a:cxnLst/>
              <a:rect l="l" t="t" r="r" b="b"/>
              <a:pathLst>
                <a:path w="1125466" h="251622">
                  <a:moveTo>
                    <a:pt x="17880" y="0"/>
                  </a:moveTo>
                  <a:lnTo>
                    <a:pt x="1107586" y="0"/>
                  </a:lnTo>
                  <a:cubicBezTo>
                    <a:pt x="1112328" y="0"/>
                    <a:pt x="1116876" y="1884"/>
                    <a:pt x="1120229" y="5237"/>
                  </a:cubicBezTo>
                  <a:cubicBezTo>
                    <a:pt x="1123582" y="8590"/>
                    <a:pt x="1125466" y="13138"/>
                    <a:pt x="1125466" y="17880"/>
                  </a:cubicBezTo>
                  <a:lnTo>
                    <a:pt x="1125466" y="233741"/>
                  </a:lnTo>
                  <a:cubicBezTo>
                    <a:pt x="1125466" y="238483"/>
                    <a:pt x="1123582" y="243031"/>
                    <a:pt x="1120229" y="246385"/>
                  </a:cubicBezTo>
                  <a:cubicBezTo>
                    <a:pt x="1116876" y="249738"/>
                    <a:pt x="1112328" y="251622"/>
                    <a:pt x="1107586" y="251622"/>
                  </a:cubicBezTo>
                  <a:lnTo>
                    <a:pt x="17880" y="251622"/>
                  </a:lnTo>
                  <a:cubicBezTo>
                    <a:pt x="13138" y="251622"/>
                    <a:pt x="8590" y="249738"/>
                    <a:pt x="5237" y="246385"/>
                  </a:cubicBezTo>
                  <a:cubicBezTo>
                    <a:pt x="1884" y="243031"/>
                    <a:pt x="0" y="238483"/>
                    <a:pt x="0" y="233741"/>
                  </a:cubicBezTo>
                  <a:lnTo>
                    <a:pt x="0" y="17880"/>
                  </a:lnTo>
                  <a:cubicBezTo>
                    <a:pt x="0" y="13138"/>
                    <a:pt x="1884" y="8590"/>
                    <a:pt x="5237" y="5237"/>
                  </a:cubicBezTo>
                  <a:cubicBezTo>
                    <a:pt x="8590" y="1884"/>
                    <a:pt x="13138" y="0"/>
                    <a:pt x="17880" y="0"/>
                  </a:cubicBezTo>
                  <a:close/>
                </a:path>
              </a:pathLst>
            </a:custGeom>
            <a:solidFill>
              <a:srgbClr val="FAFAFA"/>
            </a:solidFill>
            <a:ln w="28575" cap="sq">
              <a:solidFill>
                <a:srgbClr val="7C1B1A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1125466" cy="280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5994026" y="3970212"/>
            <a:ext cx="8162131" cy="100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82"/>
              </a:lnSpc>
              <a:spcBef>
                <a:spcPct val="0"/>
              </a:spcBef>
            </a:pPr>
            <a:r>
              <a:rPr lang="en-US" sz="5558">
                <a:solidFill>
                  <a:srgbClr val="7C1B1A"/>
                </a:solidFill>
                <a:latin typeface="Telegraf Bold"/>
              </a:rPr>
              <a:t>Conclusion</a:t>
            </a:r>
          </a:p>
        </p:txBody>
      </p:sp>
      <p:sp>
        <p:nvSpPr>
          <p:cNvPr id="22" name="Freeform 22"/>
          <p:cNvSpPr/>
          <p:nvPr/>
        </p:nvSpPr>
        <p:spPr>
          <a:xfrm>
            <a:off x="4067426" y="3633090"/>
            <a:ext cx="1926599" cy="1926599"/>
          </a:xfrm>
          <a:custGeom>
            <a:avLst/>
            <a:gdLst/>
            <a:ahLst/>
            <a:cxnLst/>
            <a:rect l="l" t="t" r="r" b="b"/>
            <a:pathLst>
              <a:path w="1926599" h="1926599">
                <a:moveTo>
                  <a:pt x="0" y="0"/>
                </a:moveTo>
                <a:lnTo>
                  <a:pt x="1926600" y="0"/>
                </a:lnTo>
                <a:lnTo>
                  <a:pt x="1926600" y="1926599"/>
                </a:lnTo>
                <a:lnTo>
                  <a:pt x="0" y="1926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4156961" y="3817875"/>
            <a:ext cx="1557029" cy="1557029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C1B1A"/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4347959" y="3856392"/>
            <a:ext cx="1346483" cy="1299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5"/>
              </a:lnSpc>
              <a:spcBef>
                <a:spcPct val="0"/>
              </a:spcBef>
            </a:pPr>
            <a:r>
              <a:rPr lang="en-US" sz="7703" dirty="0">
                <a:solidFill>
                  <a:srgbClr val="FFFFFF"/>
                </a:solidFill>
                <a:latin typeface="Telegraf Bold"/>
              </a:rPr>
              <a:t>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  <a:ln w="38100" cap="sq">
              <a:solidFill>
                <a:srgbClr val="C11A03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marL="0" lvl="0" indent="0"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  <a:ln w="38100" cap="sq">
              <a:solidFill>
                <a:srgbClr val="C11A03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marL="0" lvl="0" indent="0"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278863" y="4261289"/>
            <a:ext cx="9288859" cy="1664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34"/>
              </a:lnSpc>
            </a:pPr>
            <a:r>
              <a:rPr lang="en-US" sz="6780">
                <a:solidFill>
                  <a:srgbClr val="000000"/>
                </a:solidFill>
                <a:latin typeface="Telegraf Bold"/>
              </a:rPr>
              <a:t>Merci pour votre attention</a:t>
            </a:r>
          </a:p>
        </p:txBody>
      </p:sp>
      <p:sp>
        <p:nvSpPr>
          <p:cNvPr id="9" name="AutoShape 9"/>
          <p:cNvSpPr/>
          <p:nvPr/>
        </p:nvSpPr>
        <p:spPr>
          <a:xfrm>
            <a:off x="7065521" y="6120961"/>
            <a:ext cx="3715544" cy="0"/>
          </a:xfrm>
          <a:prstGeom prst="line">
            <a:avLst/>
          </a:prstGeom>
          <a:ln w="57150" cap="flat">
            <a:solidFill>
              <a:srgbClr val="7C1B1A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0582786" y="2188640"/>
            <a:ext cx="8556385" cy="8761601"/>
          </a:xfrm>
          <a:custGeom>
            <a:avLst/>
            <a:gdLst/>
            <a:ahLst/>
            <a:cxnLst/>
            <a:rect l="l" t="t" r="r" b="b"/>
            <a:pathLst>
              <a:path w="8556385" h="8761601">
                <a:moveTo>
                  <a:pt x="0" y="8761601"/>
                </a:moveTo>
                <a:lnTo>
                  <a:pt x="8556385" y="8761601"/>
                </a:lnTo>
                <a:lnTo>
                  <a:pt x="8556385" y="0"/>
                </a:lnTo>
                <a:lnTo>
                  <a:pt x="0" y="0"/>
                </a:lnTo>
                <a:lnTo>
                  <a:pt x="0" y="876160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494461" y="1191714"/>
            <a:ext cx="7817352" cy="7903573"/>
          </a:xfrm>
          <a:custGeom>
            <a:avLst/>
            <a:gdLst/>
            <a:ahLst/>
            <a:cxnLst/>
            <a:rect l="l" t="t" r="r" b="b"/>
            <a:pathLst>
              <a:path w="7817352" h="7903573">
                <a:moveTo>
                  <a:pt x="0" y="0"/>
                </a:moveTo>
                <a:lnTo>
                  <a:pt x="7817352" y="0"/>
                </a:lnTo>
                <a:lnTo>
                  <a:pt x="7817352" y="7903572"/>
                </a:lnTo>
                <a:lnTo>
                  <a:pt x="0" y="79035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30187" y="1523200"/>
            <a:ext cx="6453258" cy="7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89"/>
              </a:lnSpc>
            </a:pPr>
            <a:r>
              <a:rPr lang="en-US" sz="5799">
                <a:solidFill>
                  <a:srgbClr val="000000"/>
                </a:solidFill>
                <a:latin typeface="Archive"/>
              </a:rPr>
              <a:t>PLAN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670735" y="1155723"/>
            <a:ext cx="1620109" cy="108284"/>
            <a:chOff x="0" y="0"/>
            <a:chExt cx="2709186" cy="1810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185" cy="181075"/>
            </a:xfrm>
            <a:custGeom>
              <a:avLst/>
              <a:gdLst/>
              <a:ahLst/>
              <a:cxnLst/>
              <a:rect l="l" t="t" r="r" b="b"/>
              <a:pathLst>
                <a:path w="2709185" h="181075">
                  <a:moveTo>
                    <a:pt x="0" y="0"/>
                  </a:moveTo>
                  <a:lnTo>
                    <a:pt x="2709185" y="0"/>
                  </a:lnTo>
                  <a:lnTo>
                    <a:pt x="2709185" y="181075"/>
                  </a:lnTo>
                  <a:lnTo>
                    <a:pt x="0" y="181075"/>
                  </a:lnTo>
                  <a:close/>
                </a:path>
              </a:pathLst>
            </a:custGeom>
            <a:solidFill>
              <a:srgbClr val="7C1B1A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3182560" y="3204219"/>
            <a:ext cx="4976379" cy="372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IBM Plex Sans"/>
              </a:rPr>
              <a:t>Le Processus de Préinscription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82560" y="2897234"/>
            <a:ext cx="5311901" cy="51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19"/>
              </a:lnSpc>
              <a:spcBef>
                <a:spcPct val="0"/>
              </a:spcBef>
            </a:pPr>
            <a:r>
              <a:rPr lang="en-US" sz="2799" u="none" strike="noStrike">
                <a:solidFill>
                  <a:srgbClr val="7C1B1A"/>
                </a:solidFill>
                <a:latin typeface="Archive Bold"/>
              </a:rPr>
              <a:t>CONTEXTE ET PROBLÉMATIQUE</a:t>
            </a:r>
          </a:p>
          <a:p>
            <a:pPr marL="0" lvl="0" indent="0" algn="l">
              <a:lnSpc>
                <a:spcPts val="1819"/>
              </a:lnSpc>
              <a:spcBef>
                <a:spcPct val="0"/>
              </a:spcBef>
            </a:pPr>
            <a:endParaRPr lang="en-US" sz="2799" u="none" strike="noStrike">
              <a:solidFill>
                <a:srgbClr val="7C1B1A"/>
              </a:solidFill>
              <a:latin typeface="Archive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670735" y="2654941"/>
            <a:ext cx="1266325" cy="1266325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C1B1A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670735" y="3180703"/>
            <a:ext cx="1266325" cy="434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4310">
                <a:solidFill>
                  <a:srgbClr val="FFFFFF"/>
                </a:solidFill>
                <a:latin typeface="Archive Bold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07066" y="5166496"/>
            <a:ext cx="4976379" cy="372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IBM Plex Sans"/>
              </a:rPr>
              <a:t>Identification des besoins, MCD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07066" y="4954249"/>
            <a:ext cx="4409294" cy="281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19"/>
              </a:lnSpc>
            </a:pPr>
            <a:r>
              <a:rPr lang="en-US" sz="2799">
                <a:solidFill>
                  <a:srgbClr val="7C1B1A"/>
                </a:solidFill>
                <a:latin typeface="Archive Bold"/>
              </a:rPr>
              <a:t>ANALYSE ET CONCEPTION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595241" y="4735640"/>
            <a:ext cx="1266325" cy="1266325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C1B1A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477415" y="5261403"/>
            <a:ext cx="1501977" cy="434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4310">
                <a:solidFill>
                  <a:srgbClr val="FFFFFF"/>
                </a:solidFill>
                <a:latin typeface="Archive 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078625" y="6972415"/>
            <a:ext cx="4900884" cy="1153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IBM Plex Sans"/>
              </a:rPr>
              <a:t>Technologies utilisées et présentation de l'application réalisée</a:t>
            </a:r>
          </a:p>
          <a:p>
            <a:pPr>
              <a:lnSpc>
                <a:spcPts val="3080"/>
              </a:lnSpc>
            </a:pPr>
            <a:endParaRPr lang="en-US" sz="220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078625" y="6763499"/>
            <a:ext cx="3727850" cy="281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19"/>
              </a:lnSpc>
            </a:pPr>
            <a:r>
              <a:rPr lang="en-US" sz="2799">
                <a:solidFill>
                  <a:srgbClr val="7C1B1A"/>
                </a:solidFill>
                <a:latin typeface="Archive Bold"/>
              </a:rPr>
              <a:t>RÉALISATION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566800" y="6544891"/>
            <a:ext cx="1266325" cy="1266325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C1B1A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321300" y="7070653"/>
            <a:ext cx="1757325" cy="434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4310">
                <a:solidFill>
                  <a:srgbClr val="FFFFFF"/>
                </a:solidFill>
                <a:latin typeface="Archive Bold"/>
              </a:rPr>
              <a:t>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182560" y="8813983"/>
            <a:ext cx="2935689" cy="281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19"/>
              </a:lnSpc>
            </a:pPr>
            <a:r>
              <a:rPr lang="en-US" sz="2799">
                <a:solidFill>
                  <a:srgbClr val="7C1B1A"/>
                </a:solidFill>
                <a:latin typeface="Archive"/>
              </a:rPr>
              <a:t>CONCLUSION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689845" y="8357349"/>
            <a:ext cx="1266325" cy="1266325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C1B1A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1689845" y="8883111"/>
            <a:ext cx="1266325" cy="434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4310">
                <a:solidFill>
                  <a:srgbClr val="FFFFFF"/>
                </a:solidFill>
                <a:latin typeface="Archive Bold"/>
              </a:rPr>
              <a:t>04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42991" y="0"/>
                  </a:moveTo>
                  <a:lnTo>
                    <a:pt x="554215" y="0"/>
                  </a:lnTo>
                  <a:cubicBezTo>
                    <a:pt x="577959" y="0"/>
                    <a:pt x="597206" y="19248"/>
                    <a:pt x="597206" y="42991"/>
                  </a:cubicBezTo>
                  <a:lnTo>
                    <a:pt x="597206" y="3180922"/>
                  </a:lnTo>
                  <a:cubicBezTo>
                    <a:pt x="597206" y="3192324"/>
                    <a:pt x="592677" y="3203259"/>
                    <a:pt x="584615" y="3211322"/>
                  </a:cubicBezTo>
                  <a:cubicBezTo>
                    <a:pt x="576552" y="3219384"/>
                    <a:pt x="565617" y="3223913"/>
                    <a:pt x="554215" y="3223913"/>
                  </a:cubicBezTo>
                  <a:lnTo>
                    <a:pt x="42991" y="3223913"/>
                  </a:lnTo>
                  <a:cubicBezTo>
                    <a:pt x="19248" y="3223913"/>
                    <a:pt x="0" y="3204666"/>
                    <a:pt x="0" y="3180922"/>
                  </a:cubicBezTo>
                  <a:lnTo>
                    <a:pt x="0" y="42991"/>
                  </a:lnTo>
                  <a:cubicBezTo>
                    <a:pt x="0" y="19248"/>
                    <a:pt x="19248" y="0"/>
                    <a:pt x="42991" y="0"/>
                  </a:cubicBez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  <a:ln w="38100" cap="sq">
              <a:solidFill>
                <a:srgbClr val="C11A03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42991" y="0"/>
                  </a:moveTo>
                  <a:lnTo>
                    <a:pt x="554215" y="0"/>
                  </a:lnTo>
                  <a:cubicBezTo>
                    <a:pt x="577959" y="0"/>
                    <a:pt x="597206" y="19248"/>
                    <a:pt x="597206" y="42991"/>
                  </a:cubicBezTo>
                  <a:lnTo>
                    <a:pt x="597206" y="3055800"/>
                  </a:lnTo>
                  <a:cubicBezTo>
                    <a:pt x="597206" y="3079544"/>
                    <a:pt x="577959" y="3098791"/>
                    <a:pt x="554215" y="3098791"/>
                  </a:cubicBezTo>
                  <a:lnTo>
                    <a:pt x="42991" y="3098791"/>
                  </a:lnTo>
                  <a:cubicBezTo>
                    <a:pt x="31589" y="3098791"/>
                    <a:pt x="20654" y="3094262"/>
                    <a:pt x="12592" y="3086200"/>
                  </a:cubicBezTo>
                  <a:cubicBezTo>
                    <a:pt x="4529" y="3078137"/>
                    <a:pt x="0" y="3067203"/>
                    <a:pt x="0" y="3055800"/>
                  </a:cubicBezTo>
                  <a:lnTo>
                    <a:pt x="0" y="42991"/>
                  </a:lnTo>
                  <a:cubicBezTo>
                    <a:pt x="0" y="19248"/>
                    <a:pt x="19248" y="0"/>
                    <a:pt x="42991" y="0"/>
                  </a:cubicBez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  <a:ln w="38100" cap="sq">
              <a:solidFill>
                <a:srgbClr val="C11A03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015140" y="5027944"/>
            <a:ext cx="10518155" cy="10518113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471" r="-25471"/>
              </a:stretch>
            </a:blipFill>
            <a:ln w="38100" cap="sq">
              <a:solidFill>
                <a:srgbClr val="7C1B1A"/>
              </a:solidFill>
              <a:prstDash val="solid"/>
              <a:miter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11800842" y="5813625"/>
            <a:ext cx="8946750" cy="894675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4524129" y="-3792316"/>
            <a:ext cx="10518155" cy="10518113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lnTo>
                    <a:pt x="6350000" y="3175025"/>
                  </a:lnTo>
                  <a:close/>
                </a:path>
              </a:pathLst>
            </a:custGeom>
            <a:blipFill>
              <a:blip r:embed="rId3"/>
              <a:stretch>
                <a:fillRect l="-25471" r="-25471"/>
              </a:stretch>
            </a:blipFill>
            <a:ln w="38100" cap="sq">
              <a:solidFill>
                <a:srgbClr val="7C1B1A"/>
              </a:solidFill>
              <a:prstDash val="solid"/>
              <a:miter/>
            </a:ln>
          </p:spPr>
        </p:sp>
      </p:grpSp>
      <p:grpSp>
        <p:nvGrpSpPr>
          <p:cNvPr id="15" name="Group 15"/>
          <p:cNvGrpSpPr/>
          <p:nvPr/>
        </p:nvGrpSpPr>
        <p:grpSpPr>
          <a:xfrm>
            <a:off x="-3738427" y="-3006635"/>
            <a:ext cx="8946750" cy="894675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872773" y="3729254"/>
            <a:ext cx="10730985" cy="1734271"/>
            <a:chOff x="0" y="0"/>
            <a:chExt cx="1640779" cy="26517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640779" cy="265172"/>
            </a:xfrm>
            <a:custGeom>
              <a:avLst/>
              <a:gdLst/>
              <a:ahLst/>
              <a:cxnLst/>
              <a:rect l="l" t="t" r="r" b="b"/>
              <a:pathLst>
                <a:path w="1640779" h="265172">
                  <a:moveTo>
                    <a:pt x="12265" y="0"/>
                  </a:moveTo>
                  <a:lnTo>
                    <a:pt x="1628514" y="0"/>
                  </a:lnTo>
                  <a:cubicBezTo>
                    <a:pt x="1631767" y="0"/>
                    <a:pt x="1634887" y="1292"/>
                    <a:pt x="1637187" y="3592"/>
                  </a:cubicBezTo>
                  <a:cubicBezTo>
                    <a:pt x="1639487" y="5892"/>
                    <a:pt x="1640779" y="9012"/>
                    <a:pt x="1640779" y="12265"/>
                  </a:cubicBezTo>
                  <a:lnTo>
                    <a:pt x="1640779" y="252907"/>
                  </a:lnTo>
                  <a:cubicBezTo>
                    <a:pt x="1640779" y="256160"/>
                    <a:pt x="1639487" y="259279"/>
                    <a:pt x="1637187" y="261580"/>
                  </a:cubicBezTo>
                  <a:cubicBezTo>
                    <a:pt x="1634887" y="263880"/>
                    <a:pt x="1631767" y="265172"/>
                    <a:pt x="1628514" y="265172"/>
                  </a:cubicBezTo>
                  <a:lnTo>
                    <a:pt x="12265" y="265172"/>
                  </a:lnTo>
                  <a:cubicBezTo>
                    <a:pt x="5491" y="265172"/>
                    <a:pt x="0" y="259681"/>
                    <a:pt x="0" y="252907"/>
                  </a:cubicBezTo>
                  <a:lnTo>
                    <a:pt x="0" y="12265"/>
                  </a:lnTo>
                  <a:cubicBezTo>
                    <a:pt x="0" y="9012"/>
                    <a:pt x="1292" y="5892"/>
                    <a:pt x="3592" y="3592"/>
                  </a:cubicBezTo>
                  <a:cubicBezTo>
                    <a:pt x="5892" y="1292"/>
                    <a:pt x="9012" y="0"/>
                    <a:pt x="12265" y="0"/>
                  </a:cubicBezTo>
                  <a:close/>
                </a:path>
              </a:pathLst>
            </a:custGeom>
            <a:solidFill>
              <a:srgbClr val="FAFAFA"/>
            </a:solidFill>
            <a:ln w="28575" cap="sq">
              <a:solidFill>
                <a:srgbClr val="7C1B1A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1640779" cy="2937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5994026" y="3760202"/>
            <a:ext cx="9609733" cy="938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82"/>
              </a:lnSpc>
              <a:spcBef>
                <a:spcPct val="0"/>
              </a:spcBef>
            </a:pPr>
            <a:r>
              <a:rPr lang="en-US" sz="5558" dirty="0" err="1">
                <a:solidFill>
                  <a:srgbClr val="7C1B1A"/>
                </a:solidFill>
                <a:latin typeface="Telegraf Bold"/>
              </a:rPr>
              <a:t>Contexte</a:t>
            </a:r>
            <a:r>
              <a:rPr lang="en-US" sz="5558" dirty="0">
                <a:solidFill>
                  <a:srgbClr val="7C1B1A"/>
                </a:solidFill>
                <a:latin typeface="Telegraf Bold"/>
              </a:rPr>
              <a:t> du </a:t>
            </a:r>
            <a:r>
              <a:rPr lang="en-US" sz="5558" dirty="0" err="1">
                <a:solidFill>
                  <a:srgbClr val="7C1B1A"/>
                </a:solidFill>
                <a:latin typeface="Telegraf Bold"/>
              </a:rPr>
              <a:t>projet</a:t>
            </a:r>
            <a:endParaRPr lang="en-US" sz="5558" dirty="0">
              <a:solidFill>
                <a:srgbClr val="7C1B1A"/>
              </a:solidFill>
              <a:latin typeface="Telegraf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994026" y="4489057"/>
            <a:ext cx="8537397" cy="78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56"/>
              </a:lnSpc>
              <a:spcBef>
                <a:spcPct val="0"/>
              </a:spcBef>
            </a:pPr>
            <a:r>
              <a:rPr lang="en-US" sz="4326">
                <a:solidFill>
                  <a:srgbClr val="000000"/>
                </a:solidFill>
                <a:latin typeface="Telegraf"/>
              </a:rPr>
              <a:t>Le Processus de Préinscription</a:t>
            </a:r>
          </a:p>
        </p:txBody>
      </p:sp>
      <p:sp>
        <p:nvSpPr>
          <p:cNvPr id="23" name="Freeform 23"/>
          <p:cNvSpPr/>
          <p:nvPr/>
        </p:nvSpPr>
        <p:spPr>
          <a:xfrm>
            <a:off x="4067426" y="3633090"/>
            <a:ext cx="1926599" cy="1926599"/>
          </a:xfrm>
          <a:custGeom>
            <a:avLst/>
            <a:gdLst/>
            <a:ahLst/>
            <a:cxnLst/>
            <a:rect l="l" t="t" r="r" b="b"/>
            <a:pathLst>
              <a:path w="1926599" h="1926599">
                <a:moveTo>
                  <a:pt x="0" y="0"/>
                </a:moveTo>
                <a:lnTo>
                  <a:pt x="1926600" y="0"/>
                </a:lnTo>
                <a:lnTo>
                  <a:pt x="1926600" y="1926599"/>
                </a:lnTo>
                <a:lnTo>
                  <a:pt x="0" y="1926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4252211" y="3817875"/>
            <a:ext cx="1557029" cy="1557029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C1B1A"/>
            </a:solidFill>
            <a:ln cap="sq">
              <a:noFill/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4357484" y="3768244"/>
            <a:ext cx="1346483" cy="1394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5"/>
              </a:lnSpc>
              <a:spcBef>
                <a:spcPct val="0"/>
              </a:spcBef>
            </a:pPr>
            <a:r>
              <a:rPr lang="en-US" sz="7703">
                <a:solidFill>
                  <a:srgbClr val="FFFFFF"/>
                </a:solidFill>
                <a:latin typeface="Telegraf Bold"/>
              </a:rPr>
              <a:t>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322A7CE-0A97-3AF0-2482-C5AAB0336048}"/>
              </a:ext>
            </a:extLst>
          </p:cNvPr>
          <p:cNvSpPr/>
          <p:nvPr/>
        </p:nvSpPr>
        <p:spPr>
          <a:xfrm>
            <a:off x="4709290" y="3221324"/>
            <a:ext cx="3136322" cy="1490081"/>
          </a:xfrm>
          <a:prstGeom prst="roundRect">
            <a:avLst/>
          </a:prstGeom>
          <a:solidFill>
            <a:srgbClr val="FAFAFA"/>
          </a:solidFill>
          <a:ln w="38100" cap="rnd">
            <a:solidFill>
              <a:srgbClr val="7C1B1A"/>
            </a:solidFill>
            <a:prstDash val="solid"/>
            <a:round/>
          </a:ln>
        </p:spPr>
        <p:txBody>
          <a:bodyPr/>
          <a:lstStyle/>
          <a:p>
            <a:pPr algn="ctr"/>
            <a:endParaRPr lang="fr-FR" sz="3600" b="1" dirty="0">
              <a:solidFill>
                <a:schemeClr val="tx1"/>
              </a:solidFill>
              <a:latin typeface="Telegraf 1" panose="020B0604020202020204" charset="0"/>
            </a:endParaRPr>
          </a:p>
        </p:txBody>
      </p:sp>
      <p:grpSp>
        <p:nvGrpSpPr>
          <p:cNvPr id="2" name="Group 2"/>
          <p:cNvGrpSpPr/>
          <p:nvPr/>
        </p:nvGrpSpPr>
        <p:grpSpPr>
          <a:xfrm>
            <a:off x="350449" y="7371345"/>
            <a:ext cx="2770854" cy="1352349"/>
            <a:chOff x="0" y="-190678"/>
            <a:chExt cx="1177307" cy="488199"/>
          </a:xfrm>
        </p:grpSpPr>
        <p:sp>
          <p:nvSpPr>
            <p:cNvPr id="3" name="Freeform 3"/>
            <p:cNvSpPr/>
            <p:nvPr/>
          </p:nvSpPr>
          <p:spPr>
            <a:xfrm>
              <a:off x="76503" y="-190678"/>
              <a:ext cx="1100804" cy="215121"/>
            </a:xfrm>
            <a:custGeom>
              <a:avLst/>
              <a:gdLst/>
              <a:ahLst/>
              <a:cxnLst/>
              <a:rect l="l" t="t" r="r" b="b"/>
              <a:pathLst>
                <a:path w="1100804" h="297521">
                  <a:moveTo>
                    <a:pt x="97349" y="0"/>
                  </a:moveTo>
                  <a:lnTo>
                    <a:pt x="1003455" y="0"/>
                  </a:lnTo>
                  <a:cubicBezTo>
                    <a:pt x="1057220" y="0"/>
                    <a:pt x="1100804" y="43585"/>
                    <a:pt x="1100804" y="97349"/>
                  </a:cubicBezTo>
                  <a:lnTo>
                    <a:pt x="1100804" y="200172"/>
                  </a:lnTo>
                  <a:cubicBezTo>
                    <a:pt x="1100804" y="225991"/>
                    <a:pt x="1090548" y="250752"/>
                    <a:pt x="1072291" y="269008"/>
                  </a:cubicBezTo>
                  <a:cubicBezTo>
                    <a:pt x="1054035" y="287265"/>
                    <a:pt x="1029274" y="297521"/>
                    <a:pt x="1003455" y="297521"/>
                  </a:cubicBezTo>
                  <a:lnTo>
                    <a:pt x="97349" y="297521"/>
                  </a:lnTo>
                  <a:cubicBezTo>
                    <a:pt x="71531" y="297521"/>
                    <a:pt x="46769" y="287265"/>
                    <a:pt x="28513" y="269008"/>
                  </a:cubicBezTo>
                  <a:cubicBezTo>
                    <a:pt x="10256" y="250752"/>
                    <a:pt x="0" y="225991"/>
                    <a:pt x="0" y="200172"/>
                  </a:cubicBezTo>
                  <a:lnTo>
                    <a:pt x="0" y="97349"/>
                  </a:lnTo>
                  <a:cubicBezTo>
                    <a:pt x="0" y="71531"/>
                    <a:pt x="10256" y="46769"/>
                    <a:pt x="28513" y="28513"/>
                  </a:cubicBezTo>
                  <a:cubicBezTo>
                    <a:pt x="46769" y="10256"/>
                    <a:pt x="71531" y="0"/>
                    <a:pt x="97349" y="0"/>
                  </a:cubicBezTo>
                  <a:close/>
                </a:path>
              </a:pathLst>
            </a:custGeom>
            <a:solidFill>
              <a:srgbClr val="FAFAFA"/>
            </a:solidFill>
            <a:ln w="38100" cap="rnd">
              <a:solidFill>
                <a:srgbClr val="7C1B1A"/>
              </a:solidFill>
              <a:prstDash val="solid"/>
              <a:round/>
            </a:ln>
          </p:spPr>
          <p:txBody>
            <a:bodyPr/>
            <a:lstStyle/>
            <a:p>
              <a:pPr algn="ctr"/>
              <a:r>
                <a:rPr lang="fr-FR" sz="3600" b="1" dirty="0">
                  <a:latin typeface="Telegraf 1" panose="020B0604020202020204" charset="0"/>
                </a:rPr>
                <a:t>Candidat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1100804" cy="38324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499"/>
                </a:lnSpc>
              </a:pPr>
              <a:endParaRPr lang="en-US" sz="2499" dirty="0">
                <a:solidFill>
                  <a:srgbClr val="000000"/>
                </a:solidFill>
                <a:latin typeface="Telegraf 2 Bold"/>
              </a:endParaRP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028700" y="885825"/>
            <a:ext cx="17171278" cy="4157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 b="1" dirty="0">
                <a:solidFill>
                  <a:srgbClr val="7C1B1A"/>
                </a:solidFill>
                <a:latin typeface="Telegraf 1 Bold"/>
              </a:rPr>
              <a:t>1.1-  </a:t>
            </a:r>
            <a:r>
              <a:rPr lang="en-US" sz="4800" b="1" dirty="0" err="1">
                <a:solidFill>
                  <a:srgbClr val="7C1B1A"/>
                </a:solidFill>
                <a:latin typeface="Telegraf Bold"/>
              </a:rPr>
              <a:t>Contexte</a:t>
            </a:r>
            <a:r>
              <a:rPr lang="en-US" sz="4800" b="1" dirty="0">
                <a:solidFill>
                  <a:srgbClr val="7C1B1A"/>
                </a:solidFill>
                <a:latin typeface="Telegraf Bold"/>
              </a:rPr>
              <a:t> du </a:t>
            </a:r>
            <a:r>
              <a:rPr lang="en-US" sz="4800" b="1" dirty="0" err="1">
                <a:solidFill>
                  <a:srgbClr val="7C1B1A"/>
                </a:solidFill>
                <a:latin typeface="Telegraf Bold"/>
              </a:rPr>
              <a:t>projet</a:t>
            </a:r>
            <a:endParaRPr lang="en-US" sz="4800" b="1" dirty="0">
              <a:solidFill>
                <a:srgbClr val="7C1B1A"/>
              </a:solidFill>
              <a:latin typeface="Telegraf Bold"/>
            </a:endParaRPr>
          </a:p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000000"/>
                </a:solidFill>
                <a:latin typeface="Telegraf"/>
              </a:rPr>
              <a:t>1.1- </a:t>
            </a:r>
            <a:r>
              <a:rPr lang="en-US" sz="4800" b="1" dirty="0" err="1">
                <a:solidFill>
                  <a:srgbClr val="000000"/>
                </a:solidFill>
                <a:latin typeface="Telegraf"/>
              </a:rPr>
              <a:t>Problèmatique</a:t>
            </a:r>
            <a:endParaRPr lang="en-US" sz="4800" b="1" dirty="0">
              <a:solidFill>
                <a:srgbClr val="000000"/>
              </a:solidFill>
              <a:latin typeface="Telegraf"/>
            </a:endParaRPr>
          </a:p>
          <a:p>
            <a:pPr>
              <a:lnSpc>
                <a:spcPts val="6594"/>
              </a:lnSpc>
              <a:spcBef>
                <a:spcPct val="0"/>
              </a:spcBef>
            </a:pPr>
            <a:endParaRPr lang="en-US" sz="4800" b="1" dirty="0">
              <a:solidFill>
                <a:srgbClr val="7C1B1A"/>
              </a:solidFill>
              <a:latin typeface="Telegraf Bold"/>
            </a:endParaRPr>
          </a:p>
          <a:p>
            <a:pPr>
              <a:lnSpc>
                <a:spcPts val="6594"/>
              </a:lnSpc>
              <a:spcBef>
                <a:spcPct val="0"/>
              </a:spcBef>
            </a:pPr>
            <a:endParaRPr lang="en-US" sz="4800" b="1" dirty="0">
              <a:solidFill>
                <a:srgbClr val="7C1B1A"/>
              </a:solidFill>
              <a:latin typeface="Telegraf Bold"/>
            </a:endParaRPr>
          </a:p>
          <a:p>
            <a:pPr marL="0" lvl="0" indent="0" algn="l">
              <a:lnSpc>
                <a:spcPts val="6594"/>
              </a:lnSpc>
              <a:spcBef>
                <a:spcPct val="0"/>
              </a:spcBef>
            </a:pPr>
            <a:endParaRPr lang="en-US" sz="4710" dirty="0">
              <a:solidFill>
                <a:srgbClr val="7C1B1A"/>
              </a:solidFill>
              <a:latin typeface="Telegraf 1 Bold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29F1800-6DAB-7502-FD7F-CAE14E4D27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87" y="5869306"/>
            <a:ext cx="1502724" cy="150272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97F7726-778B-9007-4870-C32B038AB4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40" y="3342475"/>
            <a:ext cx="1699781" cy="84989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29F3BB2-3113-1D6B-D5E7-7195DD1D653B}"/>
              </a:ext>
            </a:extLst>
          </p:cNvPr>
          <p:cNvSpPr txBox="1"/>
          <p:nvPr/>
        </p:nvSpPr>
        <p:spPr>
          <a:xfrm>
            <a:off x="4562084" y="4327795"/>
            <a:ext cx="3371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latin typeface="Telegraf 1" panose="020B0604020202020204" charset="0"/>
              </a:rPr>
              <a:t>Informations personnelles</a:t>
            </a:r>
            <a:endParaRPr lang="fr-FR" sz="1800" b="1" dirty="0">
              <a:latin typeface="Telegraf 1" panose="020B0604020202020204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ED7D369-D217-AB7B-6FDD-3FB5CAF0CD55}"/>
              </a:ext>
            </a:extLst>
          </p:cNvPr>
          <p:cNvSpPr/>
          <p:nvPr/>
        </p:nvSpPr>
        <p:spPr>
          <a:xfrm>
            <a:off x="4747390" y="4943182"/>
            <a:ext cx="3136322" cy="1490081"/>
          </a:xfrm>
          <a:prstGeom prst="roundRect">
            <a:avLst/>
          </a:prstGeom>
          <a:solidFill>
            <a:srgbClr val="FAFAFA"/>
          </a:solidFill>
          <a:ln w="38100" cap="rnd">
            <a:solidFill>
              <a:srgbClr val="7C1B1A"/>
            </a:solidFill>
            <a:prstDash val="solid"/>
            <a:round/>
          </a:ln>
        </p:spPr>
        <p:txBody>
          <a:bodyPr/>
          <a:lstStyle/>
          <a:p>
            <a:pPr algn="ctr"/>
            <a:endParaRPr lang="fr-FR" sz="3600" b="1" dirty="0">
              <a:solidFill>
                <a:schemeClr val="tx1"/>
              </a:solidFill>
              <a:latin typeface="Telegraf 1" panose="020B060402020202020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7B38A3E-DEA7-10D3-65D0-51C831A88A3A}"/>
              </a:ext>
            </a:extLst>
          </p:cNvPr>
          <p:cNvSpPr txBox="1"/>
          <p:nvPr/>
        </p:nvSpPr>
        <p:spPr>
          <a:xfrm>
            <a:off x="4600184" y="6049653"/>
            <a:ext cx="3371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latin typeface="Telegraf 1" panose="020B0604020202020204" charset="0"/>
              </a:rPr>
              <a:t>Baccalauréat</a:t>
            </a:r>
            <a:endParaRPr lang="fr-FR" sz="1800" b="1" dirty="0">
              <a:latin typeface="Telegraf 1" panose="020B0604020202020204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87DCED5-25D2-9F8E-28E7-6D18517E10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5043695"/>
            <a:ext cx="2115501" cy="1029780"/>
          </a:xfrm>
          <a:prstGeom prst="rect">
            <a:avLst/>
          </a:prstGeom>
        </p:spPr>
      </p:pic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BC14FEEF-8BF1-A154-7D13-B537B46BBBBD}"/>
              </a:ext>
            </a:extLst>
          </p:cNvPr>
          <p:cNvSpPr/>
          <p:nvPr/>
        </p:nvSpPr>
        <p:spPr>
          <a:xfrm>
            <a:off x="4739599" y="6682106"/>
            <a:ext cx="3136322" cy="1490081"/>
          </a:xfrm>
          <a:prstGeom prst="roundRect">
            <a:avLst/>
          </a:prstGeom>
          <a:solidFill>
            <a:srgbClr val="FAFAFA"/>
          </a:solidFill>
          <a:ln w="38100" cap="rnd">
            <a:solidFill>
              <a:srgbClr val="7C1B1A"/>
            </a:solidFill>
            <a:prstDash val="solid"/>
            <a:round/>
          </a:ln>
        </p:spPr>
        <p:txBody>
          <a:bodyPr/>
          <a:lstStyle/>
          <a:p>
            <a:pPr algn="ctr"/>
            <a:endParaRPr lang="fr-FR" sz="3600" b="1" dirty="0">
              <a:solidFill>
                <a:schemeClr val="tx1"/>
              </a:solidFill>
              <a:latin typeface="Telegraf 1" panose="020B060402020202020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1A56E37-2187-ED26-E7A8-5A344A292990}"/>
              </a:ext>
            </a:extLst>
          </p:cNvPr>
          <p:cNvSpPr txBox="1"/>
          <p:nvPr/>
        </p:nvSpPr>
        <p:spPr>
          <a:xfrm>
            <a:off x="4670589" y="7766141"/>
            <a:ext cx="3371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/>
              <a:t>Diplôme</a:t>
            </a:r>
            <a:endParaRPr lang="fr-FR" sz="1800" b="1" dirty="0">
              <a:latin typeface="Telegraf 1" panose="020B0604020202020204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24E81EA4-CE54-9EB4-2A19-1DD76AFFEF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881" y="6753096"/>
            <a:ext cx="2099518" cy="1049759"/>
          </a:xfrm>
          <a:prstGeom prst="rect">
            <a:avLst/>
          </a:prstGeom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F7513E2C-4ED2-2235-1C78-FC52B0418F86}"/>
              </a:ext>
            </a:extLst>
          </p:cNvPr>
          <p:cNvSpPr/>
          <p:nvPr/>
        </p:nvSpPr>
        <p:spPr>
          <a:xfrm>
            <a:off x="4782110" y="8611798"/>
            <a:ext cx="3136322" cy="1490081"/>
          </a:xfrm>
          <a:prstGeom prst="roundRect">
            <a:avLst/>
          </a:prstGeom>
          <a:solidFill>
            <a:srgbClr val="FAFAFA"/>
          </a:solidFill>
          <a:ln w="38100" cap="rnd">
            <a:solidFill>
              <a:srgbClr val="7C1B1A"/>
            </a:solidFill>
            <a:prstDash val="solid"/>
            <a:round/>
          </a:ln>
        </p:spPr>
        <p:txBody>
          <a:bodyPr/>
          <a:lstStyle/>
          <a:p>
            <a:pPr algn="ctr"/>
            <a:endParaRPr lang="fr-FR" sz="3600" b="1" dirty="0">
              <a:solidFill>
                <a:schemeClr val="tx1"/>
              </a:solidFill>
              <a:latin typeface="Telegraf 1" panose="020B060402020202020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E54A60D-E096-70A7-03BA-C63106D9B58B}"/>
              </a:ext>
            </a:extLst>
          </p:cNvPr>
          <p:cNvSpPr txBox="1"/>
          <p:nvPr/>
        </p:nvSpPr>
        <p:spPr>
          <a:xfrm>
            <a:off x="4634904" y="9718269"/>
            <a:ext cx="3371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atin typeface="Telegraf 1" panose="020B0604020202020204" charset="0"/>
              </a:rPr>
              <a:t>Expérience professionnelle</a:t>
            </a:r>
            <a:endParaRPr lang="fr-FR" sz="1800" b="1" dirty="0">
              <a:latin typeface="Telegraf 1" panose="020B0604020202020204" charset="0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B7D3BED1-7858-2CF8-7B3D-A621436A4FB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923" y="8702527"/>
            <a:ext cx="2061055" cy="1078833"/>
          </a:xfrm>
          <a:prstGeom prst="rect">
            <a:avLst/>
          </a:prstGeom>
        </p:spPr>
      </p:pic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8646FC95-BC2E-82F0-3D68-AF77B71B60BB}"/>
              </a:ext>
            </a:extLst>
          </p:cNvPr>
          <p:cNvCxnSpPr>
            <a:stCxn id="32" idx="3"/>
            <a:endCxn id="42" idx="1"/>
          </p:cNvCxnSpPr>
          <p:nvPr/>
        </p:nvCxnSpPr>
        <p:spPr>
          <a:xfrm flipV="1">
            <a:off x="2397211" y="3966365"/>
            <a:ext cx="2312079" cy="26543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D10E4BD9-3B81-02E4-0994-C1EAB09B5732}"/>
              </a:ext>
            </a:extLst>
          </p:cNvPr>
          <p:cNvCxnSpPr>
            <a:cxnSpLocks/>
            <a:stCxn id="32" idx="3"/>
            <a:endCxn id="44" idx="1"/>
          </p:cNvCxnSpPr>
          <p:nvPr/>
        </p:nvCxnSpPr>
        <p:spPr>
          <a:xfrm flipV="1">
            <a:off x="2397211" y="5688223"/>
            <a:ext cx="2350179" cy="9324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A9DF8D3B-A2B0-5A56-2515-FC07BAEDB1D5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2397211" y="6620668"/>
            <a:ext cx="2384899" cy="273617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BE112724-FF9B-41D5-D318-363A10506E69}"/>
              </a:ext>
            </a:extLst>
          </p:cNvPr>
          <p:cNvCxnSpPr>
            <a:cxnSpLocks/>
            <a:stCxn id="32" idx="3"/>
            <a:endCxn id="50" idx="1"/>
          </p:cNvCxnSpPr>
          <p:nvPr/>
        </p:nvCxnSpPr>
        <p:spPr>
          <a:xfrm>
            <a:off x="2397211" y="6620668"/>
            <a:ext cx="2342388" cy="8064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id="{D176DA13-75DE-E659-C7AB-90B917133B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465" y="5558585"/>
            <a:ext cx="2138833" cy="2138833"/>
          </a:xfrm>
          <a:prstGeom prst="rect">
            <a:avLst/>
          </a:prstGeom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6FF0934-555A-95EE-63FB-5445471A30E9}"/>
              </a:ext>
            </a:extLst>
          </p:cNvPr>
          <p:cNvCxnSpPr>
            <a:cxnSpLocks/>
            <a:stCxn id="42" idx="3"/>
            <a:endCxn id="80" idx="1"/>
          </p:cNvCxnSpPr>
          <p:nvPr/>
        </p:nvCxnSpPr>
        <p:spPr>
          <a:xfrm>
            <a:off x="7845612" y="3966365"/>
            <a:ext cx="1553853" cy="2661637"/>
          </a:xfrm>
          <a:prstGeom prst="straightConnector1">
            <a:avLst/>
          </a:prstGeom>
          <a:solidFill>
            <a:srgbClr val="FAFAFA"/>
          </a:solidFill>
          <a:ln w="38100" cap="rnd">
            <a:solidFill>
              <a:srgbClr val="7C1B1A"/>
            </a:solidFill>
            <a:prstDash val="solid"/>
            <a:round/>
          </a:ln>
        </p:spPr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9663564-3C58-540B-4917-F3ED79AD46DF}"/>
              </a:ext>
            </a:extLst>
          </p:cNvPr>
          <p:cNvCxnSpPr>
            <a:cxnSpLocks/>
            <a:stCxn id="44" idx="3"/>
            <a:endCxn id="80" idx="1"/>
          </p:cNvCxnSpPr>
          <p:nvPr/>
        </p:nvCxnSpPr>
        <p:spPr>
          <a:xfrm>
            <a:off x="7883712" y="5688223"/>
            <a:ext cx="1515753" cy="939779"/>
          </a:xfrm>
          <a:prstGeom prst="straightConnector1">
            <a:avLst/>
          </a:prstGeom>
          <a:solidFill>
            <a:srgbClr val="FAFAFA"/>
          </a:solidFill>
          <a:ln w="38100" cap="rnd">
            <a:solidFill>
              <a:srgbClr val="7C1B1A"/>
            </a:solidFill>
            <a:prstDash val="solid"/>
            <a:round/>
          </a:ln>
        </p:spPr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ED6DE2A-89BD-DD63-FC4D-7EDF9501BA64}"/>
              </a:ext>
            </a:extLst>
          </p:cNvPr>
          <p:cNvCxnSpPr>
            <a:cxnSpLocks/>
            <a:stCxn id="50" idx="3"/>
            <a:endCxn id="80" idx="1"/>
          </p:cNvCxnSpPr>
          <p:nvPr/>
        </p:nvCxnSpPr>
        <p:spPr>
          <a:xfrm flipV="1">
            <a:off x="7875921" y="6628002"/>
            <a:ext cx="1523544" cy="799145"/>
          </a:xfrm>
          <a:prstGeom prst="straightConnector1">
            <a:avLst/>
          </a:prstGeom>
          <a:solidFill>
            <a:srgbClr val="FAFAFA"/>
          </a:solidFill>
          <a:ln w="38100" cap="rnd">
            <a:solidFill>
              <a:srgbClr val="7C1B1A"/>
            </a:solidFill>
            <a:prstDash val="solid"/>
            <a:round/>
          </a:ln>
        </p:spPr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F8FE89D-4A56-40B1-15F6-4D30C1A377CB}"/>
              </a:ext>
            </a:extLst>
          </p:cNvPr>
          <p:cNvCxnSpPr>
            <a:cxnSpLocks/>
            <a:stCxn id="55" idx="3"/>
            <a:endCxn id="80" idx="1"/>
          </p:cNvCxnSpPr>
          <p:nvPr/>
        </p:nvCxnSpPr>
        <p:spPr>
          <a:xfrm flipV="1">
            <a:off x="7918432" y="6628002"/>
            <a:ext cx="1481033" cy="2728837"/>
          </a:xfrm>
          <a:prstGeom prst="straightConnector1">
            <a:avLst/>
          </a:prstGeom>
          <a:solidFill>
            <a:srgbClr val="FAFAFA"/>
          </a:solidFill>
          <a:ln w="38100" cap="rnd">
            <a:solidFill>
              <a:srgbClr val="7C1B1A"/>
            </a:solidFill>
            <a:prstDash val="solid"/>
            <a:round/>
          </a:ln>
        </p:spPr>
      </p:cxnSp>
      <p:sp>
        <p:nvSpPr>
          <p:cNvPr id="112" name="Arrow: Right 111">
            <a:extLst>
              <a:ext uri="{FF2B5EF4-FFF2-40B4-BE49-F238E27FC236}">
                <a16:creationId xmlns:a16="http://schemas.microsoft.com/office/drawing/2014/main" id="{3BE9A62E-8B7C-FEBB-0968-CFB035601681}"/>
              </a:ext>
            </a:extLst>
          </p:cNvPr>
          <p:cNvSpPr/>
          <p:nvPr/>
        </p:nvSpPr>
        <p:spPr>
          <a:xfrm>
            <a:off x="9372571" y="6450690"/>
            <a:ext cx="301700" cy="339955"/>
          </a:xfrm>
          <a:prstGeom prst="rightArrow">
            <a:avLst>
              <a:gd name="adj1" fmla="val 29036"/>
              <a:gd name="adj2" fmla="val 50000"/>
            </a:avLst>
          </a:prstGeom>
          <a:solidFill>
            <a:srgbClr val="FAFAFA"/>
          </a:solidFill>
          <a:ln w="38100" cap="rnd">
            <a:solidFill>
              <a:srgbClr val="7C1B1A"/>
            </a:solidFill>
            <a:prstDash val="solid"/>
            <a:round/>
          </a:ln>
        </p:spPr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5A5C026A-6BDA-5B57-5C87-80B85C8762D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489" y="4109350"/>
            <a:ext cx="3519911" cy="3519911"/>
          </a:xfrm>
          <a:prstGeom prst="rect">
            <a:avLst/>
          </a:prstGeom>
        </p:spPr>
      </p:pic>
      <p:sp>
        <p:nvSpPr>
          <p:cNvPr id="127" name="Freeform 3">
            <a:extLst>
              <a:ext uri="{FF2B5EF4-FFF2-40B4-BE49-F238E27FC236}">
                <a16:creationId xmlns:a16="http://schemas.microsoft.com/office/drawing/2014/main" id="{3B9D2565-F7F7-8CFD-5712-D42126CA5491}"/>
              </a:ext>
            </a:extLst>
          </p:cNvPr>
          <p:cNvSpPr/>
          <p:nvPr/>
        </p:nvSpPr>
        <p:spPr>
          <a:xfrm>
            <a:off x="14858576" y="4441641"/>
            <a:ext cx="3184528" cy="1208463"/>
          </a:xfrm>
          <a:custGeom>
            <a:avLst/>
            <a:gdLst/>
            <a:ahLst/>
            <a:cxnLst/>
            <a:rect l="l" t="t" r="r" b="b"/>
            <a:pathLst>
              <a:path w="1100804" h="297521">
                <a:moveTo>
                  <a:pt x="97349" y="0"/>
                </a:moveTo>
                <a:lnTo>
                  <a:pt x="1003455" y="0"/>
                </a:lnTo>
                <a:cubicBezTo>
                  <a:pt x="1057220" y="0"/>
                  <a:pt x="1100804" y="43585"/>
                  <a:pt x="1100804" y="97349"/>
                </a:cubicBezTo>
                <a:lnTo>
                  <a:pt x="1100804" y="200172"/>
                </a:lnTo>
                <a:cubicBezTo>
                  <a:pt x="1100804" y="225991"/>
                  <a:pt x="1090548" y="250752"/>
                  <a:pt x="1072291" y="269008"/>
                </a:cubicBezTo>
                <a:cubicBezTo>
                  <a:pt x="1054035" y="287265"/>
                  <a:pt x="1029274" y="297521"/>
                  <a:pt x="1003455" y="297521"/>
                </a:cubicBezTo>
                <a:lnTo>
                  <a:pt x="97349" y="297521"/>
                </a:lnTo>
                <a:cubicBezTo>
                  <a:pt x="71531" y="297521"/>
                  <a:pt x="46769" y="287265"/>
                  <a:pt x="28513" y="269008"/>
                </a:cubicBezTo>
                <a:cubicBezTo>
                  <a:pt x="10256" y="250752"/>
                  <a:pt x="0" y="225991"/>
                  <a:pt x="0" y="200172"/>
                </a:cubicBezTo>
                <a:lnTo>
                  <a:pt x="0" y="97349"/>
                </a:lnTo>
                <a:cubicBezTo>
                  <a:pt x="0" y="71531"/>
                  <a:pt x="10256" y="46769"/>
                  <a:pt x="28513" y="28513"/>
                </a:cubicBezTo>
                <a:cubicBezTo>
                  <a:pt x="46769" y="10256"/>
                  <a:pt x="71531" y="0"/>
                  <a:pt x="97349" y="0"/>
                </a:cubicBezTo>
                <a:close/>
              </a:path>
            </a:pathLst>
          </a:custGeom>
          <a:solidFill>
            <a:srgbClr val="FAFAFA"/>
          </a:solidFill>
          <a:ln w="38100" cap="rnd">
            <a:solidFill>
              <a:srgbClr val="7C1B1A"/>
            </a:solidFill>
            <a:prstDash val="solid"/>
            <a:round/>
          </a:ln>
        </p:spPr>
        <p:txBody>
          <a:bodyPr/>
          <a:lstStyle/>
          <a:p>
            <a:pPr algn="ctr"/>
            <a:r>
              <a:rPr lang="fr-FR" sz="3600" dirty="0"/>
              <a:t>Chef de département</a:t>
            </a:r>
            <a:endParaRPr lang="fr-FR" sz="3600" b="1" dirty="0">
              <a:latin typeface="Telegraf 1" panose="020B0604020202020204" charset="0"/>
            </a:endParaRPr>
          </a:p>
        </p:txBody>
      </p:sp>
      <p:sp>
        <p:nvSpPr>
          <p:cNvPr id="128" name="Freeform 3">
            <a:extLst>
              <a:ext uri="{FF2B5EF4-FFF2-40B4-BE49-F238E27FC236}">
                <a16:creationId xmlns:a16="http://schemas.microsoft.com/office/drawing/2014/main" id="{E8800D94-B144-A172-5768-F14EE707A200}"/>
              </a:ext>
            </a:extLst>
          </p:cNvPr>
          <p:cNvSpPr/>
          <p:nvPr/>
        </p:nvSpPr>
        <p:spPr>
          <a:xfrm>
            <a:off x="14858576" y="5869305"/>
            <a:ext cx="3184528" cy="745115"/>
          </a:xfrm>
          <a:custGeom>
            <a:avLst/>
            <a:gdLst/>
            <a:ahLst/>
            <a:cxnLst/>
            <a:rect l="l" t="t" r="r" b="b"/>
            <a:pathLst>
              <a:path w="1100804" h="297521">
                <a:moveTo>
                  <a:pt x="97349" y="0"/>
                </a:moveTo>
                <a:lnTo>
                  <a:pt x="1003455" y="0"/>
                </a:lnTo>
                <a:cubicBezTo>
                  <a:pt x="1057220" y="0"/>
                  <a:pt x="1100804" y="43585"/>
                  <a:pt x="1100804" y="97349"/>
                </a:cubicBezTo>
                <a:lnTo>
                  <a:pt x="1100804" y="200172"/>
                </a:lnTo>
                <a:cubicBezTo>
                  <a:pt x="1100804" y="225991"/>
                  <a:pt x="1090548" y="250752"/>
                  <a:pt x="1072291" y="269008"/>
                </a:cubicBezTo>
                <a:cubicBezTo>
                  <a:pt x="1054035" y="287265"/>
                  <a:pt x="1029274" y="297521"/>
                  <a:pt x="1003455" y="297521"/>
                </a:cubicBezTo>
                <a:lnTo>
                  <a:pt x="97349" y="297521"/>
                </a:lnTo>
                <a:cubicBezTo>
                  <a:pt x="71531" y="297521"/>
                  <a:pt x="46769" y="287265"/>
                  <a:pt x="28513" y="269008"/>
                </a:cubicBezTo>
                <a:cubicBezTo>
                  <a:pt x="10256" y="250752"/>
                  <a:pt x="0" y="225991"/>
                  <a:pt x="0" y="200172"/>
                </a:cubicBezTo>
                <a:lnTo>
                  <a:pt x="0" y="97349"/>
                </a:lnTo>
                <a:cubicBezTo>
                  <a:pt x="0" y="71531"/>
                  <a:pt x="10256" y="46769"/>
                  <a:pt x="28513" y="28513"/>
                </a:cubicBezTo>
                <a:cubicBezTo>
                  <a:pt x="46769" y="10256"/>
                  <a:pt x="71531" y="0"/>
                  <a:pt x="97349" y="0"/>
                </a:cubicBezTo>
                <a:close/>
              </a:path>
            </a:pathLst>
          </a:custGeom>
          <a:solidFill>
            <a:srgbClr val="FAFAFA"/>
          </a:solidFill>
          <a:ln w="38100" cap="rnd">
            <a:solidFill>
              <a:srgbClr val="7C1B1A"/>
            </a:solidFill>
            <a:prstDash val="solid"/>
            <a:round/>
          </a:ln>
        </p:spPr>
        <p:txBody>
          <a:bodyPr/>
          <a:lstStyle/>
          <a:p>
            <a:pPr algn="ctr"/>
            <a:r>
              <a:rPr lang="fr-FR" sz="3600" dirty="0"/>
              <a:t>Secrétariat</a:t>
            </a:r>
            <a:endParaRPr lang="fr-FR" sz="3600" b="1" dirty="0">
              <a:latin typeface="Telegraf 1" panose="020B0604020202020204" charset="0"/>
            </a:endParaRPr>
          </a:p>
        </p:txBody>
      </p:sp>
      <p:sp>
        <p:nvSpPr>
          <p:cNvPr id="129" name="Freeform 3">
            <a:extLst>
              <a:ext uri="{FF2B5EF4-FFF2-40B4-BE49-F238E27FC236}">
                <a16:creationId xmlns:a16="http://schemas.microsoft.com/office/drawing/2014/main" id="{35F4BF86-682F-A67B-4EA4-6F808052273C}"/>
              </a:ext>
            </a:extLst>
          </p:cNvPr>
          <p:cNvSpPr/>
          <p:nvPr/>
        </p:nvSpPr>
        <p:spPr>
          <a:xfrm>
            <a:off x="14858577" y="6906078"/>
            <a:ext cx="3184528" cy="1159840"/>
          </a:xfrm>
          <a:custGeom>
            <a:avLst/>
            <a:gdLst/>
            <a:ahLst/>
            <a:cxnLst/>
            <a:rect l="l" t="t" r="r" b="b"/>
            <a:pathLst>
              <a:path w="1100804" h="297521">
                <a:moveTo>
                  <a:pt x="97349" y="0"/>
                </a:moveTo>
                <a:lnTo>
                  <a:pt x="1003455" y="0"/>
                </a:lnTo>
                <a:cubicBezTo>
                  <a:pt x="1057220" y="0"/>
                  <a:pt x="1100804" y="43585"/>
                  <a:pt x="1100804" y="97349"/>
                </a:cubicBezTo>
                <a:lnTo>
                  <a:pt x="1100804" y="200172"/>
                </a:lnTo>
                <a:cubicBezTo>
                  <a:pt x="1100804" y="225991"/>
                  <a:pt x="1090548" y="250752"/>
                  <a:pt x="1072291" y="269008"/>
                </a:cubicBezTo>
                <a:cubicBezTo>
                  <a:pt x="1054035" y="287265"/>
                  <a:pt x="1029274" y="297521"/>
                  <a:pt x="1003455" y="297521"/>
                </a:cubicBezTo>
                <a:lnTo>
                  <a:pt x="97349" y="297521"/>
                </a:lnTo>
                <a:cubicBezTo>
                  <a:pt x="71531" y="297521"/>
                  <a:pt x="46769" y="287265"/>
                  <a:pt x="28513" y="269008"/>
                </a:cubicBezTo>
                <a:cubicBezTo>
                  <a:pt x="10256" y="250752"/>
                  <a:pt x="0" y="225991"/>
                  <a:pt x="0" y="200172"/>
                </a:cubicBezTo>
                <a:lnTo>
                  <a:pt x="0" y="97349"/>
                </a:lnTo>
                <a:cubicBezTo>
                  <a:pt x="0" y="71531"/>
                  <a:pt x="10256" y="46769"/>
                  <a:pt x="28513" y="28513"/>
                </a:cubicBezTo>
                <a:cubicBezTo>
                  <a:pt x="46769" y="10256"/>
                  <a:pt x="71531" y="0"/>
                  <a:pt x="97349" y="0"/>
                </a:cubicBezTo>
                <a:close/>
              </a:path>
            </a:pathLst>
          </a:custGeom>
          <a:solidFill>
            <a:srgbClr val="FAFAFA"/>
          </a:solidFill>
          <a:ln w="38100" cap="rnd">
            <a:solidFill>
              <a:srgbClr val="7C1B1A"/>
            </a:solidFill>
            <a:prstDash val="solid"/>
            <a:round/>
          </a:ln>
        </p:spPr>
        <p:txBody>
          <a:bodyPr/>
          <a:lstStyle/>
          <a:p>
            <a:pPr algn="ctr"/>
            <a:r>
              <a:rPr lang="fr-FR" sz="3600" dirty="0"/>
              <a:t>Agents de la scolarité</a:t>
            </a:r>
            <a:endParaRPr lang="fr-FR" sz="3600" b="1" dirty="0">
              <a:latin typeface="Telegraf 1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1" grpId="0"/>
      <p:bldP spid="44" grpId="0" animBg="1"/>
      <p:bldP spid="47" grpId="0"/>
      <p:bldP spid="50" grpId="0" animBg="1"/>
      <p:bldP spid="51" grpId="0"/>
      <p:bldP spid="55" grpId="0" animBg="1"/>
      <p:bldP spid="56" grpId="0"/>
      <p:bldP spid="112" grpId="0" animBg="1"/>
      <p:bldP spid="127" grpId="0" animBg="1"/>
      <p:bldP spid="128" grpId="0" animBg="1"/>
      <p:bldP spid="1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  <a:ln w="38100" cap="sq">
              <a:solidFill>
                <a:srgbClr val="C11A03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  <a:ln w="38100" cap="sq">
              <a:solidFill>
                <a:srgbClr val="C11A03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015140" y="5027944"/>
            <a:ext cx="10518155" cy="10518113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471" r="-25471"/>
              </a:stretch>
            </a:blipFill>
            <a:ln w="38100" cap="sq">
              <a:solidFill>
                <a:srgbClr val="C11A03"/>
              </a:solidFill>
              <a:prstDash val="solid"/>
              <a:miter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11800842" y="5813625"/>
            <a:ext cx="8946750" cy="894675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4524129" y="-3792316"/>
            <a:ext cx="10518155" cy="10518113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5471" r="-25471"/>
              </a:stretch>
            </a:blipFill>
            <a:ln w="38100" cap="sq">
              <a:solidFill>
                <a:srgbClr val="C11A03"/>
              </a:solidFill>
              <a:prstDash val="solid"/>
              <a:miter/>
            </a:ln>
          </p:spPr>
        </p:sp>
      </p:grpSp>
      <p:grpSp>
        <p:nvGrpSpPr>
          <p:cNvPr id="15" name="Group 15"/>
          <p:cNvGrpSpPr/>
          <p:nvPr/>
        </p:nvGrpSpPr>
        <p:grpSpPr>
          <a:xfrm>
            <a:off x="-3738427" y="-3006635"/>
            <a:ext cx="8946750" cy="894675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872773" y="3729254"/>
            <a:ext cx="9283384" cy="2503392"/>
            <a:chOff x="0" y="0"/>
            <a:chExt cx="1419439" cy="38277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19439" cy="382771"/>
            </a:xfrm>
            <a:custGeom>
              <a:avLst/>
              <a:gdLst/>
              <a:ahLst/>
              <a:cxnLst/>
              <a:rect l="l" t="t" r="r" b="b"/>
              <a:pathLst>
                <a:path w="1419439" h="382771">
                  <a:moveTo>
                    <a:pt x="14177" y="0"/>
                  </a:moveTo>
                  <a:lnTo>
                    <a:pt x="1405262" y="0"/>
                  </a:lnTo>
                  <a:cubicBezTo>
                    <a:pt x="1409022" y="0"/>
                    <a:pt x="1412628" y="1494"/>
                    <a:pt x="1415287" y="4152"/>
                  </a:cubicBezTo>
                  <a:cubicBezTo>
                    <a:pt x="1417946" y="6811"/>
                    <a:pt x="1419439" y="10417"/>
                    <a:pt x="1419439" y="14177"/>
                  </a:cubicBezTo>
                  <a:lnTo>
                    <a:pt x="1419439" y="368594"/>
                  </a:lnTo>
                  <a:cubicBezTo>
                    <a:pt x="1419439" y="372354"/>
                    <a:pt x="1417946" y="375960"/>
                    <a:pt x="1415287" y="378619"/>
                  </a:cubicBezTo>
                  <a:cubicBezTo>
                    <a:pt x="1412628" y="381278"/>
                    <a:pt x="1409022" y="382771"/>
                    <a:pt x="1405262" y="382771"/>
                  </a:cubicBezTo>
                  <a:lnTo>
                    <a:pt x="14177" y="382771"/>
                  </a:lnTo>
                  <a:cubicBezTo>
                    <a:pt x="10417" y="382771"/>
                    <a:pt x="6811" y="381278"/>
                    <a:pt x="4152" y="378619"/>
                  </a:cubicBezTo>
                  <a:cubicBezTo>
                    <a:pt x="1494" y="375960"/>
                    <a:pt x="0" y="372354"/>
                    <a:pt x="0" y="368594"/>
                  </a:cubicBezTo>
                  <a:lnTo>
                    <a:pt x="0" y="14177"/>
                  </a:lnTo>
                  <a:cubicBezTo>
                    <a:pt x="0" y="10417"/>
                    <a:pt x="1494" y="6811"/>
                    <a:pt x="4152" y="4152"/>
                  </a:cubicBezTo>
                  <a:cubicBezTo>
                    <a:pt x="6811" y="1494"/>
                    <a:pt x="10417" y="0"/>
                    <a:pt x="14177" y="0"/>
                  </a:cubicBezTo>
                  <a:close/>
                </a:path>
              </a:pathLst>
            </a:custGeom>
            <a:solidFill>
              <a:srgbClr val="FAFAFA"/>
            </a:solidFill>
            <a:ln w="28575" cap="sq">
              <a:solidFill>
                <a:srgbClr val="7C1B1A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1419439" cy="4113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5721071" y="3911834"/>
            <a:ext cx="8162131" cy="100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82"/>
              </a:lnSpc>
              <a:spcBef>
                <a:spcPct val="0"/>
              </a:spcBef>
            </a:pPr>
            <a:r>
              <a:rPr lang="en-US" sz="5558">
                <a:solidFill>
                  <a:srgbClr val="7C1B1A"/>
                </a:solidFill>
                <a:latin typeface="Telegraf Bold"/>
              </a:rPr>
              <a:t>Analyse et Conception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208323" y="4915495"/>
            <a:ext cx="8674879" cy="785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6"/>
              </a:lnSpc>
              <a:spcBef>
                <a:spcPct val="0"/>
              </a:spcBef>
            </a:pPr>
            <a:r>
              <a:rPr lang="en-US" sz="4326">
                <a:solidFill>
                  <a:srgbClr val="000000"/>
                </a:solidFill>
                <a:latin typeface="Telegraf"/>
              </a:rPr>
              <a:t>Identification des besoins, MCD</a:t>
            </a:r>
          </a:p>
        </p:txBody>
      </p:sp>
      <p:sp>
        <p:nvSpPr>
          <p:cNvPr id="23" name="Freeform 23"/>
          <p:cNvSpPr/>
          <p:nvPr/>
        </p:nvSpPr>
        <p:spPr>
          <a:xfrm>
            <a:off x="4067426" y="3633090"/>
            <a:ext cx="1926599" cy="1926599"/>
          </a:xfrm>
          <a:custGeom>
            <a:avLst/>
            <a:gdLst/>
            <a:ahLst/>
            <a:cxnLst/>
            <a:rect l="l" t="t" r="r" b="b"/>
            <a:pathLst>
              <a:path w="1926599" h="1926599">
                <a:moveTo>
                  <a:pt x="0" y="0"/>
                </a:moveTo>
                <a:lnTo>
                  <a:pt x="1926600" y="0"/>
                </a:lnTo>
                <a:lnTo>
                  <a:pt x="1926600" y="1926599"/>
                </a:lnTo>
                <a:lnTo>
                  <a:pt x="0" y="1926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4156961" y="3817875"/>
            <a:ext cx="1557029" cy="1557029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C1B1A"/>
            </a:solidFill>
            <a:ln cap="sq">
              <a:noFill/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4347959" y="3856392"/>
            <a:ext cx="1346483" cy="1394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5"/>
              </a:lnSpc>
              <a:spcBef>
                <a:spcPct val="0"/>
              </a:spcBef>
            </a:pPr>
            <a:r>
              <a:rPr lang="en-US" sz="7703">
                <a:solidFill>
                  <a:srgbClr val="FFFFFF"/>
                </a:solidFill>
                <a:latin typeface="Telegraf Bold"/>
              </a:rPr>
              <a:t>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F33672B-E7A9-3E76-2A3C-E79DFEE8987F}"/>
              </a:ext>
            </a:extLst>
          </p:cNvPr>
          <p:cNvSpPr/>
          <p:nvPr/>
        </p:nvSpPr>
        <p:spPr>
          <a:xfrm>
            <a:off x="11990035" y="1209138"/>
            <a:ext cx="5292478" cy="32485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extBox 30"/>
          <p:cNvSpPr txBox="1"/>
          <p:nvPr/>
        </p:nvSpPr>
        <p:spPr>
          <a:xfrm>
            <a:off x="1028700" y="885825"/>
            <a:ext cx="7573238" cy="1618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 b="1" dirty="0">
                <a:solidFill>
                  <a:srgbClr val="7C1B1A"/>
                </a:solidFill>
                <a:latin typeface="Telegraf 1 Bold"/>
              </a:rPr>
              <a:t>1.2-  </a:t>
            </a:r>
            <a:r>
              <a:rPr lang="en-US" sz="4800" b="1" dirty="0" err="1">
                <a:solidFill>
                  <a:srgbClr val="7C1B1A"/>
                </a:solidFill>
                <a:latin typeface="Telegraf Bold"/>
              </a:rPr>
              <a:t>Contexte</a:t>
            </a:r>
            <a:r>
              <a:rPr lang="en-US" sz="4800" b="1" dirty="0">
                <a:solidFill>
                  <a:srgbClr val="7C1B1A"/>
                </a:solidFill>
                <a:latin typeface="Telegraf Bold"/>
              </a:rPr>
              <a:t> du </a:t>
            </a:r>
            <a:r>
              <a:rPr lang="en-US" sz="4800" b="1" dirty="0" err="1">
                <a:solidFill>
                  <a:srgbClr val="7C1B1A"/>
                </a:solidFill>
                <a:latin typeface="Telegraf Bold"/>
              </a:rPr>
              <a:t>projet</a:t>
            </a:r>
            <a:endParaRPr lang="en-US" sz="4800" b="1" dirty="0">
              <a:solidFill>
                <a:srgbClr val="7C1B1A"/>
              </a:solidFill>
              <a:latin typeface="Telegraf Bold"/>
            </a:endParaRPr>
          </a:p>
          <a:p>
            <a:pPr marL="0" lvl="0" indent="0" algn="l">
              <a:lnSpc>
                <a:spcPts val="6594"/>
              </a:lnSpc>
              <a:spcBef>
                <a:spcPct val="0"/>
              </a:spcBef>
            </a:pPr>
            <a:endParaRPr lang="en-US" sz="4710" dirty="0">
              <a:solidFill>
                <a:srgbClr val="7C1B1A"/>
              </a:solidFill>
              <a:latin typeface="Telegraf 1 Bold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59E4DF85-A328-035E-B325-7C6EC06C1F58}"/>
              </a:ext>
            </a:extLst>
          </p:cNvPr>
          <p:cNvSpPr/>
          <p:nvPr/>
        </p:nvSpPr>
        <p:spPr>
          <a:xfrm>
            <a:off x="1532721" y="3912461"/>
            <a:ext cx="4972931" cy="2805597"/>
          </a:xfrm>
          <a:custGeom>
            <a:avLst/>
            <a:gdLst/>
            <a:ahLst/>
            <a:cxnLst/>
            <a:rect l="l" t="t" r="r" b="b"/>
            <a:pathLst>
              <a:path w="4972931" h="2805597">
                <a:moveTo>
                  <a:pt x="0" y="0"/>
                </a:moveTo>
                <a:lnTo>
                  <a:pt x="4972931" y="0"/>
                </a:lnTo>
                <a:lnTo>
                  <a:pt x="4972931" y="2805597"/>
                </a:lnTo>
                <a:lnTo>
                  <a:pt x="0" y="28055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414" r="-13877"/>
            </a:stretch>
          </a:blipFill>
        </p:spPr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5EACF9E-4FB0-D3C3-3943-14B57674A45F}"/>
              </a:ext>
            </a:extLst>
          </p:cNvPr>
          <p:cNvSpPr/>
          <p:nvPr/>
        </p:nvSpPr>
        <p:spPr>
          <a:xfrm>
            <a:off x="1372947" y="3739661"/>
            <a:ext cx="5292479" cy="4465529"/>
          </a:xfrm>
          <a:custGeom>
            <a:avLst/>
            <a:gdLst/>
            <a:ahLst/>
            <a:cxnLst/>
            <a:rect l="l" t="t" r="r" b="b"/>
            <a:pathLst>
              <a:path w="5292479" h="4465529">
                <a:moveTo>
                  <a:pt x="0" y="0"/>
                </a:moveTo>
                <a:lnTo>
                  <a:pt x="5292479" y="0"/>
                </a:lnTo>
                <a:lnTo>
                  <a:pt x="5292479" y="4465529"/>
                </a:lnTo>
                <a:lnTo>
                  <a:pt x="0" y="44655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C3602E7-63E7-29EA-8AA5-75EF59533037}"/>
              </a:ext>
            </a:extLst>
          </p:cNvPr>
          <p:cNvSpPr/>
          <p:nvPr/>
        </p:nvSpPr>
        <p:spPr>
          <a:xfrm>
            <a:off x="417081" y="5679634"/>
            <a:ext cx="2773256" cy="4086852"/>
          </a:xfrm>
          <a:custGeom>
            <a:avLst/>
            <a:gdLst/>
            <a:ahLst/>
            <a:cxnLst/>
            <a:rect l="l" t="t" r="r" b="b"/>
            <a:pathLst>
              <a:path w="2773256" h="4086852">
                <a:moveTo>
                  <a:pt x="0" y="0"/>
                </a:moveTo>
                <a:lnTo>
                  <a:pt x="2773256" y="0"/>
                </a:lnTo>
                <a:lnTo>
                  <a:pt x="2773256" y="4086852"/>
                </a:lnTo>
                <a:lnTo>
                  <a:pt x="0" y="40868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3818" b="-8949"/>
            </a:stretch>
          </a:blipFill>
        </p:spPr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5891AF7-92DA-3578-0406-064461D74933}"/>
              </a:ext>
            </a:extLst>
          </p:cNvPr>
          <p:cNvSpPr/>
          <p:nvPr/>
        </p:nvSpPr>
        <p:spPr>
          <a:xfrm>
            <a:off x="1041320" y="6018042"/>
            <a:ext cx="1556169" cy="3387664"/>
          </a:xfrm>
          <a:custGeom>
            <a:avLst/>
            <a:gdLst/>
            <a:ahLst/>
            <a:cxnLst/>
            <a:rect l="l" t="t" r="r" b="b"/>
            <a:pathLst>
              <a:path w="1556169" h="3387664">
                <a:moveTo>
                  <a:pt x="0" y="0"/>
                </a:moveTo>
                <a:lnTo>
                  <a:pt x="1556169" y="0"/>
                </a:lnTo>
                <a:lnTo>
                  <a:pt x="1556169" y="3387664"/>
                </a:lnTo>
                <a:lnTo>
                  <a:pt x="0" y="33876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05" t="-1323" r="-605" b="-1397"/>
            </a:stretch>
          </a:blipFill>
        </p:spPr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9210A30-85AC-5664-F095-42D55E879307}"/>
              </a:ext>
            </a:extLst>
          </p:cNvPr>
          <p:cNvSpPr/>
          <p:nvPr/>
        </p:nvSpPr>
        <p:spPr>
          <a:xfrm>
            <a:off x="7643664" y="2404863"/>
            <a:ext cx="2825380" cy="857112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/>
                </a:solidFill>
                <a:latin typeface="Telegraf" panose="020B0604020202020204" charset="0"/>
              </a:rPr>
              <a:t>Candidat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3BEC4CD-4DBD-C133-DAAD-EB7DA7F78C37}"/>
              </a:ext>
            </a:extLst>
          </p:cNvPr>
          <p:cNvSpPr/>
          <p:nvPr/>
        </p:nvSpPr>
        <p:spPr>
          <a:xfrm>
            <a:off x="12321868" y="1380241"/>
            <a:ext cx="2182918" cy="12954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Création des comptes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7DA8A14-780C-AC17-3F87-9254BBAEC08A}"/>
              </a:ext>
            </a:extLst>
          </p:cNvPr>
          <p:cNvSpPr/>
          <p:nvPr/>
        </p:nvSpPr>
        <p:spPr>
          <a:xfrm>
            <a:off x="12250378" y="2854774"/>
            <a:ext cx="2182917" cy="12954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Création des espaces candidats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0041A69-DC71-7811-91AB-4E9B28A127EE}"/>
              </a:ext>
            </a:extLst>
          </p:cNvPr>
          <p:cNvSpPr/>
          <p:nvPr/>
        </p:nvSpPr>
        <p:spPr>
          <a:xfrm>
            <a:off x="14583638" y="2773217"/>
            <a:ext cx="2698874" cy="1474586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Modification des informations personnelles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FB9E2B-F883-5039-83A2-6819DE69FF01}"/>
              </a:ext>
            </a:extLst>
          </p:cNvPr>
          <p:cNvSpPr/>
          <p:nvPr/>
        </p:nvSpPr>
        <p:spPr>
          <a:xfrm>
            <a:off x="14978864" y="1411507"/>
            <a:ext cx="2059902" cy="1096051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Gestion des candidatures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E1795B4-8E52-AAF6-1098-2037748371B6}"/>
              </a:ext>
            </a:extLst>
          </p:cNvPr>
          <p:cNvSpPr/>
          <p:nvPr/>
        </p:nvSpPr>
        <p:spPr>
          <a:xfrm>
            <a:off x="7630773" y="5773393"/>
            <a:ext cx="2825381" cy="857112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/>
                </a:solidFill>
                <a:latin typeface="Telegraf" panose="020B0604020202020204" charset="0"/>
              </a:rPr>
              <a:t>Chef de département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D302B2-14D0-C10C-3348-9B47FE0A98A5}"/>
              </a:ext>
            </a:extLst>
          </p:cNvPr>
          <p:cNvSpPr/>
          <p:nvPr/>
        </p:nvSpPr>
        <p:spPr>
          <a:xfrm>
            <a:off x="12019852" y="4898200"/>
            <a:ext cx="5292478" cy="26074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60F0F23-E8FC-73F5-ACD7-89B4FB5C5D68}"/>
              </a:ext>
            </a:extLst>
          </p:cNvPr>
          <p:cNvSpPr/>
          <p:nvPr/>
        </p:nvSpPr>
        <p:spPr>
          <a:xfrm>
            <a:off x="12180991" y="4937248"/>
            <a:ext cx="5067036" cy="12954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Visualisation des candidats de la spécialité de leur département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72A227C-48ED-0471-32A6-287F3565AD2B}"/>
              </a:ext>
            </a:extLst>
          </p:cNvPr>
          <p:cNvSpPr/>
          <p:nvPr/>
        </p:nvSpPr>
        <p:spPr>
          <a:xfrm>
            <a:off x="12321868" y="6335019"/>
            <a:ext cx="4716898" cy="1096051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Gestion des actualités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579FD8A-3752-3B89-6D5C-7B51F933A9D9}"/>
              </a:ext>
            </a:extLst>
          </p:cNvPr>
          <p:cNvSpPr/>
          <p:nvPr/>
        </p:nvSpPr>
        <p:spPr>
          <a:xfrm>
            <a:off x="7665289" y="8539245"/>
            <a:ext cx="2825381" cy="1022729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/>
                </a:solidFill>
                <a:latin typeface="Telegraf" panose="020B0604020202020204" charset="0"/>
              </a:rPr>
              <a:t>Agent de scolarité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C00CEB1-AC71-A972-FD3A-F38E5558F8A2}"/>
              </a:ext>
            </a:extLst>
          </p:cNvPr>
          <p:cNvSpPr/>
          <p:nvPr/>
        </p:nvSpPr>
        <p:spPr>
          <a:xfrm>
            <a:off x="12056295" y="8097260"/>
            <a:ext cx="5292478" cy="1860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C5CE04A-81EA-AB52-BE33-49005CE4B341}"/>
              </a:ext>
            </a:extLst>
          </p:cNvPr>
          <p:cNvSpPr/>
          <p:nvPr/>
        </p:nvSpPr>
        <p:spPr>
          <a:xfrm>
            <a:off x="12496799" y="8156096"/>
            <a:ext cx="4401089" cy="75066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Visualisation des candidats de toutes les spécialités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9EDE20-00EF-1FD8-4E58-8FC7F2711443}"/>
              </a:ext>
            </a:extLst>
          </p:cNvPr>
          <p:cNvSpPr/>
          <p:nvPr/>
        </p:nvSpPr>
        <p:spPr>
          <a:xfrm>
            <a:off x="12513964" y="9050610"/>
            <a:ext cx="4401089" cy="75066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Exportation des données au format Excel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29402A8-B929-3281-227C-FF201B4D6131}"/>
              </a:ext>
            </a:extLst>
          </p:cNvPr>
          <p:cNvCxnSpPr>
            <a:stCxn id="12" idx="3"/>
            <a:endCxn id="18" idx="1"/>
          </p:cNvCxnSpPr>
          <p:nvPr/>
        </p:nvCxnSpPr>
        <p:spPr>
          <a:xfrm>
            <a:off x="10469044" y="2833419"/>
            <a:ext cx="15209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6CC2F4F-8892-2C21-FB24-A18F5EEE4CDA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10456154" y="6201949"/>
            <a:ext cx="156369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5BC8257-C51F-C7FA-00CC-85476CEFE840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10490670" y="9027695"/>
            <a:ext cx="1565625" cy="22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4054A134-7AB4-58F9-FC54-844CBEDCD008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6665426" y="3261975"/>
            <a:ext cx="2390928" cy="20339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7ACD8178-A7B4-2541-3C2D-4A2F0053E87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581539" y="5331772"/>
            <a:ext cx="1049234" cy="87017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E8AEF9E-7E4F-EB01-BF1B-204C0912D79F}"/>
              </a:ext>
            </a:extLst>
          </p:cNvPr>
          <p:cNvCxnSpPr>
            <a:cxnSpLocks/>
            <a:endCxn id="25" idx="1"/>
          </p:cNvCxnSpPr>
          <p:nvPr/>
        </p:nvCxnSpPr>
        <p:spPr>
          <a:xfrm rot="16200000" flipH="1">
            <a:off x="5391513" y="6776833"/>
            <a:ext cx="3547689" cy="9998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7" name="TextBox 10">
            <a:extLst>
              <a:ext uri="{FF2B5EF4-FFF2-40B4-BE49-F238E27FC236}">
                <a16:creationId xmlns:a16="http://schemas.microsoft.com/office/drawing/2014/main" id="{DAFB5FC2-9718-27BC-258C-363234CE31F2}"/>
              </a:ext>
            </a:extLst>
          </p:cNvPr>
          <p:cNvSpPr txBox="1"/>
          <p:nvPr/>
        </p:nvSpPr>
        <p:spPr>
          <a:xfrm>
            <a:off x="1232669" y="1679162"/>
            <a:ext cx="6692131" cy="602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30"/>
              </a:lnSpc>
              <a:spcBef>
                <a:spcPct val="0"/>
              </a:spcBef>
            </a:pPr>
            <a:r>
              <a:rPr lang="en-US" sz="3593" dirty="0">
                <a:solidFill>
                  <a:srgbClr val="000000"/>
                </a:solidFill>
                <a:latin typeface="Telegraf"/>
              </a:rPr>
              <a:t>2.2.1 Les </a:t>
            </a:r>
            <a:r>
              <a:rPr lang="en-US" sz="3593" dirty="0" err="1">
                <a:solidFill>
                  <a:srgbClr val="000000"/>
                </a:solidFill>
                <a:latin typeface="Telegraf"/>
              </a:rPr>
              <a:t>besoins</a:t>
            </a:r>
            <a:r>
              <a:rPr lang="en-US" sz="3593" dirty="0">
                <a:solidFill>
                  <a:srgbClr val="000000"/>
                </a:solidFill>
                <a:latin typeface="Telegraf"/>
              </a:rPr>
              <a:t> </a:t>
            </a:r>
            <a:r>
              <a:rPr lang="en-US" sz="3593" dirty="0" err="1">
                <a:solidFill>
                  <a:srgbClr val="000000"/>
                </a:solidFill>
                <a:latin typeface="Telegraf"/>
              </a:rPr>
              <a:t>fonctionnels</a:t>
            </a:r>
            <a:endParaRPr lang="en-US" sz="3593" dirty="0">
              <a:solidFill>
                <a:srgbClr val="000000"/>
              </a:solidFill>
              <a:latin typeface="Telegraf"/>
            </a:endParaRPr>
          </a:p>
        </p:txBody>
      </p:sp>
    </p:spTree>
    <p:extLst>
      <p:ext uri="{BB962C8B-B14F-4D97-AF65-F5344CB8AC3E}">
        <p14:creationId xmlns:p14="http://schemas.microsoft.com/office/powerpoint/2010/main" val="3056637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F33672B-E7A9-3E76-2A3C-E79DFEE8987F}"/>
              </a:ext>
            </a:extLst>
          </p:cNvPr>
          <p:cNvSpPr/>
          <p:nvPr/>
        </p:nvSpPr>
        <p:spPr>
          <a:xfrm>
            <a:off x="11990035" y="1209138"/>
            <a:ext cx="5292478" cy="32485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extBox 30"/>
          <p:cNvSpPr txBox="1"/>
          <p:nvPr/>
        </p:nvSpPr>
        <p:spPr>
          <a:xfrm>
            <a:off x="1028700" y="885825"/>
            <a:ext cx="7573238" cy="1618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 b="1" dirty="0">
                <a:solidFill>
                  <a:srgbClr val="7C1B1A"/>
                </a:solidFill>
                <a:latin typeface="Telegraf 1 Bold"/>
              </a:rPr>
              <a:t>1.2-  </a:t>
            </a:r>
            <a:r>
              <a:rPr lang="en-US" sz="4800" b="1" dirty="0" err="1">
                <a:solidFill>
                  <a:srgbClr val="7C1B1A"/>
                </a:solidFill>
                <a:latin typeface="Telegraf Bold"/>
              </a:rPr>
              <a:t>Contexte</a:t>
            </a:r>
            <a:r>
              <a:rPr lang="en-US" sz="4800" b="1" dirty="0">
                <a:solidFill>
                  <a:srgbClr val="7C1B1A"/>
                </a:solidFill>
                <a:latin typeface="Telegraf Bold"/>
              </a:rPr>
              <a:t> du </a:t>
            </a:r>
            <a:r>
              <a:rPr lang="en-US" sz="4800" b="1" dirty="0" err="1">
                <a:solidFill>
                  <a:srgbClr val="7C1B1A"/>
                </a:solidFill>
                <a:latin typeface="Telegraf Bold"/>
              </a:rPr>
              <a:t>projet</a:t>
            </a:r>
            <a:endParaRPr lang="en-US" sz="4800" b="1" dirty="0">
              <a:solidFill>
                <a:srgbClr val="7C1B1A"/>
              </a:solidFill>
              <a:latin typeface="Telegraf Bold"/>
            </a:endParaRPr>
          </a:p>
          <a:p>
            <a:pPr marL="0" lvl="0" indent="0" algn="l">
              <a:lnSpc>
                <a:spcPts val="6594"/>
              </a:lnSpc>
              <a:spcBef>
                <a:spcPct val="0"/>
              </a:spcBef>
            </a:pPr>
            <a:endParaRPr lang="en-US" sz="4710" dirty="0">
              <a:solidFill>
                <a:srgbClr val="7C1B1A"/>
              </a:solidFill>
              <a:latin typeface="Telegraf 1 Bold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59E4DF85-A328-035E-B325-7C6EC06C1F58}"/>
              </a:ext>
            </a:extLst>
          </p:cNvPr>
          <p:cNvSpPr/>
          <p:nvPr/>
        </p:nvSpPr>
        <p:spPr>
          <a:xfrm>
            <a:off x="1532721" y="3912461"/>
            <a:ext cx="4972931" cy="2805597"/>
          </a:xfrm>
          <a:custGeom>
            <a:avLst/>
            <a:gdLst/>
            <a:ahLst/>
            <a:cxnLst/>
            <a:rect l="l" t="t" r="r" b="b"/>
            <a:pathLst>
              <a:path w="4972931" h="2805597">
                <a:moveTo>
                  <a:pt x="0" y="0"/>
                </a:moveTo>
                <a:lnTo>
                  <a:pt x="4972931" y="0"/>
                </a:lnTo>
                <a:lnTo>
                  <a:pt x="4972931" y="2805597"/>
                </a:lnTo>
                <a:lnTo>
                  <a:pt x="0" y="28055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414" r="-13877"/>
            </a:stretch>
          </a:blipFill>
        </p:spPr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5EACF9E-4FB0-D3C3-3943-14B57674A45F}"/>
              </a:ext>
            </a:extLst>
          </p:cNvPr>
          <p:cNvSpPr/>
          <p:nvPr/>
        </p:nvSpPr>
        <p:spPr>
          <a:xfrm>
            <a:off x="1372947" y="3739661"/>
            <a:ext cx="5292479" cy="4465529"/>
          </a:xfrm>
          <a:custGeom>
            <a:avLst/>
            <a:gdLst/>
            <a:ahLst/>
            <a:cxnLst/>
            <a:rect l="l" t="t" r="r" b="b"/>
            <a:pathLst>
              <a:path w="5292479" h="4465529">
                <a:moveTo>
                  <a:pt x="0" y="0"/>
                </a:moveTo>
                <a:lnTo>
                  <a:pt x="5292479" y="0"/>
                </a:lnTo>
                <a:lnTo>
                  <a:pt x="5292479" y="4465529"/>
                </a:lnTo>
                <a:lnTo>
                  <a:pt x="0" y="44655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C3602E7-63E7-29EA-8AA5-75EF59533037}"/>
              </a:ext>
            </a:extLst>
          </p:cNvPr>
          <p:cNvSpPr/>
          <p:nvPr/>
        </p:nvSpPr>
        <p:spPr>
          <a:xfrm>
            <a:off x="417081" y="5679634"/>
            <a:ext cx="2773256" cy="4086852"/>
          </a:xfrm>
          <a:custGeom>
            <a:avLst/>
            <a:gdLst/>
            <a:ahLst/>
            <a:cxnLst/>
            <a:rect l="l" t="t" r="r" b="b"/>
            <a:pathLst>
              <a:path w="2773256" h="4086852">
                <a:moveTo>
                  <a:pt x="0" y="0"/>
                </a:moveTo>
                <a:lnTo>
                  <a:pt x="2773256" y="0"/>
                </a:lnTo>
                <a:lnTo>
                  <a:pt x="2773256" y="4086852"/>
                </a:lnTo>
                <a:lnTo>
                  <a:pt x="0" y="40868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3818" b="-8949"/>
            </a:stretch>
          </a:blipFill>
        </p:spPr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5891AF7-92DA-3578-0406-064461D74933}"/>
              </a:ext>
            </a:extLst>
          </p:cNvPr>
          <p:cNvSpPr/>
          <p:nvPr/>
        </p:nvSpPr>
        <p:spPr>
          <a:xfrm>
            <a:off x="1041320" y="6018042"/>
            <a:ext cx="1556169" cy="3387664"/>
          </a:xfrm>
          <a:custGeom>
            <a:avLst/>
            <a:gdLst/>
            <a:ahLst/>
            <a:cxnLst/>
            <a:rect l="l" t="t" r="r" b="b"/>
            <a:pathLst>
              <a:path w="1556169" h="3387664">
                <a:moveTo>
                  <a:pt x="0" y="0"/>
                </a:moveTo>
                <a:lnTo>
                  <a:pt x="1556169" y="0"/>
                </a:lnTo>
                <a:lnTo>
                  <a:pt x="1556169" y="3387664"/>
                </a:lnTo>
                <a:lnTo>
                  <a:pt x="0" y="33876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05" t="-1323" r="-605" b="-1397"/>
            </a:stretch>
          </a:blipFill>
        </p:spPr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9210A30-85AC-5664-F095-42D55E879307}"/>
              </a:ext>
            </a:extLst>
          </p:cNvPr>
          <p:cNvSpPr/>
          <p:nvPr/>
        </p:nvSpPr>
        <p:spPr>
          <a:xfrm>
            <a:off x="7643664" y="2404863"/>
            <a:ext cx="2825380" cy="857112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/>
                </a:solidFill>
                <a:latin typeface="Telegraf" panose="020B0604020202020204" charset="0"/>
              </a:rPr>
              <a:t>Super admin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3BEC4CD-4DBD-C133-DAAD-EB7DA7F78C37}"/>
              </a:ext>
            </a:extLst>
          </p:cNvPr>
          <p:cNvSpPr/>
          <p:nvPr/>
        </p:nvSpPr>
        <p:spPr>
          <a:xfrm>
            <a:off x="12321868" y="1380241"/>
            <a:ext cx="2182918" cy="12954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Gestion des </a:t>
            </a:r>
            <a:r>
              <a:rPr lang="fr-FR" dirty="0" err="1"/>
              <a:t>utlisateur</a:t>
            </a:r>
            <a:endParaRPr lang="fr-FR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7DA8A14-780C-AC17-3F87-9254BBAEC08A}"/>
              </a:ext>
            </a:extLst>
          </p:cNvPr>
          <p:cNvSpPr/>
          <p:nvPr/>
        </p:nvSpPr>
        <p:spPr>
          <a:xfrm>
            <a:off x="14758640" y="2140032"/>
            <a:ext cx="2182917" cy="12954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Gestion des permissions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FB9E2B-F883-5039-83A2-6819DE69FF01}"/>
              </a:ext>
            </a:extLst>
          </p:cNvPr>
          <p:cNvSpPr/>
          <p:nvPr/>
        </p:nvSpPr>
        <p:spPr>
          <a:xfrm>
            <a:off x="12496799" y="3077123"/>
            <a:ext cx="2059902" cy="1096051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Affectation des </a:t>
            </a:r>
            <a:r>
              <a:rPr lang="fr-FR" dirty="0" err="1"/>
              <a:t>roles</a:t>
            </a:r>
            <a:r>
              <a:rPr lang="fr-FR" dirty="0"/>
              <a:t>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C00CEB1-AC71-A972-FD3A-F38E5558F8A2}"/>
              </a:ext>
            </a:extLst>
          </p:cNvPr>
          <p:cNvSpPr/>
          <p:nvPr/>
        </p:nvSpPr>
        <p:spPr>
          <a:xfrm>
            <a:off x="12056295" y="6709568"/>
            <a:ext cx="5292478" cy="30569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b="1" dirty="0">
                <a:latin typeface="Telegraf" panose="020B0604020202020204" charset="0"/>
              </a:rPr>
              <a:t>Système multilingue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b="1" dirty="0">
                <a:latin typeface="Telegraf" panose="020B0604020202020204" charset="0"/>
              </a:rPr>
              <a:t>Stockage de la langue pour chaque utilisateur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b="1" dirty="0">
                <a:latin typeface="Telegraf" panose="020B0604020202020204" charset="0"/>
              </a:rPr>
              <a:t>La sécurité des ressources attribuées à chaque rôle</a:t>
            </a:r>
          </a:p>
          <a:p>
            <a:pPr algn="ctr">
              <a:lnSpc>
                <a:spcPct val="150000"/>
              </a:lnSpc>
            </a:pPr>
            <a:endParaRPr lang="fr-FR" sz="2000" b="1" dirty="0">
              <a:latin typeface="Telegraf" panose="020B0604020202020204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29402A8-B929-3281-227C-FF201B4D6131}"/>
              </a:ext>
            </a:extLst>
          </p:cNvPr>
          <p:cNvCxnSpPr>
            <a:stCxn id="12" idx="3"/>
            <a:endCxn id="18" idx="1"/>
          </p:cNvCxnSpPr>
          <p:nvPr/>
        </p:nvCxnSpPr>
        <p:spPr>
          <a:xfrm>
            <a:off x="10469044" y="2833419"/>
            <a:ext cx="15209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4054A134-7AB4-58F9-FC54-844CBEDCD008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6665426" y="3261975"/>
            <a:ext cx="2390928" cy="20339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7ACD8178-A7B4-2541-3C2D-4A2F0053E875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6665428" y="5315258"/>
            <a:ext cx="5390867" cy="292276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TextBox 10">
            <a:extLst>
              <a:ext uri="{FF2B5EF4-FFF2-40B4-BE49-F238E27FC236}">
                <a16:creationId xmlns:a16="http://schemas.microsoft.com/office/drawing/2014/main" id="{CA4403B3-34C1-42E4-7147-E6BB1954F169}"/>
              </a:ext>
            </a:extLst>
          </p:cNvPr>
          <p:cNvSpPr txBox="1"/>
          <p:nvPr/>
        </p:nvSpPr>
        <p:spPr>
          <a:xfrm>
            <a:off x="1309330" y="1760190"/>
            <a:ext cx="12668667" cy="602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0"/>
              </a:lnSpc>
              <a:spcBef>
                <a:spcPct val="0"/>
              </a:spcBef>
            </a:pPr>
            <a:r>
              <a:rPr lang="en-US" sz="3593" dirty="0">
                <a:solidFill>
                  <a:srgbClr val="000000"/>
                </a:solidFill>
                <a:latin typeface="Telegraf"/>
              </a:rPr>
              <a:t>2.2.1 Les </a:t>
            </a:r>
            <a:r>
              <a:rPr lang="en-US" sz="3593" dirty="0" err="1">
                <a:solidFill>
                  <a:srgbClr val="000000"/>
                </a:solidFill>
                <a:latin typeface="Telegraf"/>
              </a:rPr>
              <a:t>besoins</a:t>
            </a:r>
            <a:r>
              <a:rPr lang="en-US" sz="3593" dirty="0">
                <a:solidFill>
                  <a:srgbClr val="000000"/>
                </a:solidFill>
                <a:latin typeface="Telegraf"/>
              </a:rPr>
              <a:t> </a:t>
            </a:r>
            <a:r>
              <a:rPr lang="en-US" sz="3593" dirty="0" err="1">
                <a:solidFill>
                  <a:srgbClr val="000000"/>
                </a:solidFill>
                <a:latin typeface="Telegraf"/>
              </a:rPr>
              <a:t>fonctionnels</a:t>
            </a:r>
            <a:endParaRPr lang="en-US" sz="3593" dirty="0">
              <a:solidFill>
                <a:srgbClr val="000000"/>
              </a:solidFill>
              <a:latin typeface="Telegraf"/>
            </a:endParaRPr>
          </a:p>
        </p:txBody>
      </p:sp>
    </p:spTree>
    <p:extLst>
      <p:ext uri="{BB962C8B-B14F-4D97-AF65-F5344CB8AC3E}">
        <p14:creationId xmlns:p14="http://schemas.microsoft.com/office/powerpoint/2010/main" val="698573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  <a:ln w="38100" cap="sq">
              <a:solidFill>
                <a:srgbClr val="C11A03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  <a:ln w="38100" cap="sq">
              <a:solidFill>
                <a:srgbClr val="C11A03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176788"/>
            <a:ext cx="12464782" cy="851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 dirty="0">
                <a:solidFill>
                  <a:srgbClr val="7C1B1A"/>
                </a:solidFill>
                <a:latin typeface="Telegraf Bold"/>
              </a:rPr>
              <a:t>2.2 </a:t>
            </a:r>
            <a:r>
              <a:rPr lang="en-US" sz="4710" dirty="0" err="1">
                <a:solidFill>
                  <a:srgbClr val="7C1B1A"/>
                </a:solidFill>
                <a:latin typeface="Telegraf Bold"/>
              </a:rPr>
              <a:t>Modèle</a:t>
            </a:r>
            <a:r>
              <a:rPr lang="en-US" sz="4710" dirty="0">
                <a:solidFill>
                  <a:srgbClr val="7C1B1A"/>
                </a:solidFill>
                <a:latin typeface="Telegraf Bold"/>
              </a:rPr>
              <a:t> </a:t>
            </a:r>
            <a:r>
              <a:rPr lang="en-US" sz="4710" dirty="0" err="1">
                <a:solidFill>
                  <a:srgbClr val="7C1B1A"/>
                </a:solidFill>
                <a:latin typeface="Telegraf Bold"/>
              </a:rPr>
              <a:t>Conceptuel</a:t>
            </a:r>
            <a:r>
              <a:rPr lang="en-US" sz="4710" dirty="0">
                <a:solidFill>
                  <a:srgbClr val="7C1B1A"/>
                </a:solidFill>
                <a:latin typeface="Telegraf Bold"/>
              </a:rPr>
              <a:t> de Données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3831" y="847725"/>
            <a:ext cx="12668667" cy="651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0"/>
              </a:lnSpc>
              <a:spcBef>
                <a:spcPct val="0"/>
              </a:spcBef>
            </a:pPr>
            <a:r>
              <a:rPr lang="en-US" sz="3593" dirty="0">
                <a:solidFill>
                  <a:srgbClr val="000000"/>
                </a:solidFill>
                <a:latin typeface="Telegraf"/>
              </a:rPr>
              <a:t>2.2.1 Gestion des </a:t>
            </a:r>
            <a:r>
              <a:rPr lang="en-US" sz="3593" dirty="0" err="1">
                <a:solidFill>
                  <a:srgbClr val="000000"/>
                </a:solidFill>
                <a:latin typeface="Telegraf"/>
              </a:rPr>
              <a:t>Utilisateurs</a:t>
            </a:r>
            <a:r>
              <a:rPr lang="en-US" sz="3593" dirty="0">
                <a:solidFill>
                  <a:srgbClr val="000000"/>
                </a:solidFill>
                <a:latin typeface="Telegraf"/>
              </a:rPr>
              <a:t>, des </a:t>
            </a:r>
            <a:r>
              <a:rPr lang="en-US" sz="3593" dirty="0" err="1">
                <a:solidFill>
                  <a:srgbClr val="000000"/>
                </a:solidFill>
                <a:latin typeface="Telegraf"/>
              </a:rPr>
              <a:t>Rôles</a:t>
            </a:r>
            <a:r>
              <a:rPr lang="en-US" sz="3593" dirty="0">
                <a:solidFill>
                  <a:srgbClr val="000000"/>
                </a:solidFill>
                <a:latin typeface="Telegraf"/>
              </a:rPr>
              <a:t> et des Permissions"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070D37F-10AD-8A2D-7E2D-A41B1AC9B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938337"/>
            <a:ext cx="16344900" cy="8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61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  <a:ln w="38100" cap="sq">
              <a:solidFill>
                <a:srgbClr val="C11A03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  <a:ln w="38100" cap="sq">
              <a:solidFill>
                <a:srgbClr val="C11A03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2872" y="1801617"/>
            <a:ext cx="18165128" cy="8229600"/>
          </a:xfrm>
          <a:custGeom>
            <a:avLst/>
            <a:gdLst/>
            <a:ahLst/>
            <a:cxnLst/>
            <a:rect l="l" t="t" r="r" b="b"/>
            <a:pathLst>
              <a:path w="18165128" h="8229600">
                <a:moveTo>
                  <a:pt x="0" y="0"/>
                </a:moveTo>
                <a:lnTo>
                  <a:pt x="18165128" y="0"/>
                </a:lnTo>
                <a:lnTo>
                  <a:pt x="1816512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71" r="-217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176788"/>
            <a:ext cx="12464782" cy="851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7C1B1A"/>
                </a:solidFill>
                <a:latin typeface="Telegraf Bold"/>
              </a:rPr>
              <a:t>2.2 Modèle Conceptuel de Données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3831" y="885825"/>
            <a:ext cx="7228914" cy="651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0"/>
              </a:lnSpc>
              <a:spcBef>
                <a:spcPct val="0"/>
              </a:spcBef>
            </a:pPr>
            <a:r>
              <a:rPr lang="en-US" sz="3593">
                <a:solidFill>
                  <a:srgbClr val="000000"/>
                </a:solidFill>
                <a:latin typeface="Telegraf"/>
              </a:rPr>
              <a:t>2.2.3 Candidatures Diplômes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</TotalTime>
  <Words>281</Words>
  <Application>Microsoft Office PowerPoint</Application>
  <PresentationFormat>Custom</PresentationFormat>
  <Paragraphs>82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30" baseType="lpstr">
      <vt:lpstr>Telegraf 1</vt:lpstr>
      <vt:lpstr>Telegraf Bold</vt:lpstr>
      <vt:lpstr>Open Sans Bold</vt:lpstr>
      <vt:lpstr>Telegraf</vt:lpstr>
      <vt:lpstr>IBM Plex Sans</vt:lpstr>
      <vt:lpstr>Clear Sans Bold</vt:lpstr>
      <vt:lpstr>Open Sans Extra Bold Bold</vt:lpstr>
      <vt:lpstr>Archive Bold</vt:lpstr>
      <vt:lpstr>Archive</vt:lpstr>
      <vt:lpstr>Telegraf 2 Bold</vt:lpstr>
      <vt:lpstr>Arial</vt:lpstr>
      <vt:lpstr>Calibri</vt:lpstr>
      <vt:lpstr>Open Sans</vt:lpstr>
      <vt:lpstr>Telegraf 1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Copie de Présentation d'entreprise Plan d'action commercial Géométrique en Vert noir et blanc</dc:title>
  <cp:lastModifiedBy>Yahya LEMKHARBECH</cp:lastModifiedBy>
  <cp:revision>8</cp:revision>
  <dcterms:created xsi:type="dcterms:W3CDTF">2006-08-16T00:00:00Z</dcterms:created>
  <dcterms:modified xsi:type="dcterms:W3CDTF">2024-01-18T12:02:24Z</dcterms:modified>
  <dc:identifier>DAF6LkyO4qQ</dc:identifier>
</cp:coreProperties>
</file>